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3"/>
  </p:notesMasterIdLst>
  <p:sldIdLst>
    <p:sldId id="256" r:id="rId2"/>
    <p:sldId id="259" r:id="rId3"/>
    <p:sldId id="300" r:id="rId4"/>
    <p:sldId id="260" r:id="rId5"/>
    <p:sldId id="312" r:id="rId6"/>
    <p:sldId id="303" r:id="rId7"/>
    <p:sldId id="305" r:id="rId8"/>
    <p:sldId id="258" r:id="rId9"/>
    <p:sldId id="308" r:id="rId10"/>
    <p:sldId id="306" r:id="rId11"/>
    <p:sldId id="310" r:id="rId12"/>
  </p:sldIdLst>
  <p:sldSz cx="12192000" cy="6858000"/>
  <p:notesSz cx="6886575" cy="10017125"/>
  <p:embeddedFontLst>
    <p:embeddedFont>
      <p:font typeface="Gill Sans MT Condensed" panose="020B0506020104020203" pitchFamily="34" charset="0"/>
      <p:regular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818">
          <p15:clr>
            <a:srgbClr val="A4A3A4"/>
          </p15:clr>
        </p15:guide>
        <p15:guide id="2" pos="4384">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3" roundtripDataSignature="AMtx7miKgpZZpI+Qf1BHVK88l1TQHkUNug=="/>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F4F6"/>
    <a:srgbClr val="3B38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6AA3242-FC2F-42FC-B99A-16DD2ECFDAAC}">
  <a:tblStyle styleId="{66AA3242-FC2F-42FC-B99A-16DD2ECFDAAC}"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7" d="100"/>
          <a:sy n="117" d="100"/>
        </p:scale>
        <p:origin x="234" y="84"/>
      </p:cViewPr>
      <p:guideLst>
        <p:guide orient="horz" pos="2818"/>
        <p:guide pos="438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63" Type="http://customschemas.google.com/relationships/presentationmetadata" Target="metadata"/><Relationship Id="rId7" Type="http://schemas.openxmlformats.org/officeDocument/2006/relationships/slide" Target="slides/slide6.xml"/><Relationship Id="rId12" Type="http://schemas.openxmlformats.org/officeDocument/2006/relationships/slide" Target="slides/slide11.xml"/><Relationship Id="rId6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66"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6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BA0310-35C3-425A-AC20-02F14EDED06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1482BE3D-8DAB-4C2E-B215-7C8B3972176C}">
      <dgm:prSet phldrT="[Text]"/>
      <dgm:spPr>
        <a:ln>
          <a:solidFill>
            <a:schemeClr val="tx1"/>
          </a:solidFill>
        </a:ln>
      </dgm:spPr>
      <dgm:t>
        <a:bodyPr/>
        <a:lstStyle/>
        <a:p>
          <a:pPr>
            <a:buFont typeface="Arial" panose="020B0604020202020204" pitchFamily="34" charset="0"/>
            <a:buChar char="•"/>
          </a:pPr>
          <a:r>
            <a:rPr lang="en-GB" dirty="0">
              <a:solidFill>
                <a:schemeClr val="tx1"/>
              </a:solidFill>
              <a:latin typeface="Gill Sans MT Condensed" panose="020B0506020104020203" pitchFamily="34" charset="0"/>
            </a:rPr>
            <a:t>Our experience</a:t>
          </a:r>
          <a:endParaRPr lang="en-GB" dirty="0"/>
        </a:p>
      </dgm:t>
    </dgm:pt>
    <dgm:pt modelId="{5B0B3293-E2F8-4731-BD33-C2F953B9472C}" type="parTrans" cxnId="{CD77E1AF-AB21-4576-9414-4A3572E75CB8}">
      <dgm:prSet/>
      <dgm:spPr/>
      <dgm:t>
        <a:bodyPr/>
        <a:lstStyle/>
        <a:p>
          <a:endParaRPr lang="en-GB"/>
        </a:p>
      </dgm:t>
    </dgm:pt>
    <dgm:pt modelId="{B7C2089B-E5BB-4F2E-B5C7-68C2038EC560}" type="sibTrans" cxnId="{CD77E1AF-AB21-4576-9414-4A3572E75CB8}">
      <dgm:prSet/>
      <dgm:spPr/>
      <dgm:t>
        <a:bodyPr/>
        <a:lstStyle/>
        <a:p>
          <a:endParaRPr lang="en-GB"/>
        </a:p>
      </dgm:t>
    </dgm:pt>
    <dgm:pt modelId="{02CD7A4B-D499-4799-B463-B562D9269699}">
      <dgm:prSet/>
      <dgm:spPr>
        <a:ln>
          <a:solidFill>
            <a:schemeClr val="tx1"/>
          </a:solidFill>
        </a:ln>
      </dgm:spPr>
      <dgm:t>
        <a:bodyPr/>
        <a:lstStyle/>
        <a:p>
          <a:r>
            <a:rPr lang="en-GB" dirty="0">
              <a:solidFill>
                <a:schemeClr val="tx1"/>
              </a:solidFill>
              <a:latin typeface="Gill Sans MT Condensed" panose="020B0506020104020203" pitchFamily="34" charset="0"/>
            </a:rPr>
            <a:t>Our impact</a:t>
          </a:r>
        </a:p>
      </dgm:t>
    </dgm:pt>
    <dgm:pt modelId="{385B60E0-471B-4349-99E6-536FFC2C11B8}" type="parTrans" cxnId="{69E2FD36-6B58-4A0E-8C36-B61EB757BF96}">
      <dgm:prSet/>
      <dgm:spPr/>
      <dgm:t>
        <a:bodyPr/>
        <a:lstStyle/>
        <a:p>
          <a:endParaRPr lang="en-GB"/>
        </a:p>
      </dgm:t>
    </dgm:pt>
    <dgm:pt modelId="{8AEB59D6-2427-487B-9022-644A7F7078A1}" type="sibTrans" cxnId="{69E2FD36-6B58-4A0E-8C36-B61EB757BF96}">
      <dgm:prSet/>
      <dgm:spPr/>
      <dgm:t>
        <a:bodyPr/>
        <a:lstStyle/>
        <a:p>
          <a:endParaRPr lang="en-GB"/>
        </a:p>
      </dgm:t>
    </dgm:pt>
    <dgm:pt modelId="{74242E03-67ED-47FC-B2F1-A7E89303229F}">
      <dgm:prSet/>
      <dgm:spPr>
        <a:ln>
          <a:solidFill>
            <a:schemeClr val="tx1"/>
          </a:solidFill>
        </a:ln>
      </dgm:spPr>
      <dgm:t>
        <a:bodyPr/>
        <a:lstStyle/>
        <a:p>
          <a:r>
            <a:rPr lang="en-GB" dirty="0">
              <a:solidFill>
                <a:schemeClr val="tx1"/>
              </a:solidFill>
              <a:latin typeface="Gill Sans MT Condensed" panose="020B0506020104020203" pitchFamily="34" charset="0"/>
            </a:rPr>
            <a:t>Our connections</a:t>
          </a:r>
        </a:p>
      </dgm:t>
    </dgm:pt>
    <dgm:pt modelId="{E1F9C57F-6FFA-487C-B882-DB19383D1DE1}" type="parTrans" cxnId="{4FD0E308-3EE4-4514-AE28-3440C1C2B876}">
      <dgm:prSet/>
      <dgm:spPr/>
      <dgm:t>
        <a:bodyPr/>
        <a:lstStyle/>
        <a:p>
          <a:endParaRPr lang="en-GB"/>
        </a:p>
      </dgm:t>
    </dgm:pt>
    <dgm:pt modelId="{D979ED6D-E366-47CB-8370-B9753D5914AD}" type="sibTrans" cxnId="{4FD0E308-3EE4-4514-AE28-3440C1C2B876}">
      <dgm:prSet/>
      <dgm:spPr/>
      <dgm:t>
        <a:bodyPr/>
        <a:lstStyle/>
        <a:p>
          <a:endParaRPr lang="en-GB"/>
        </a:p>
      </dgm:t>
    </dgm:pt>
    <dgm:pt modelId="{8C33F1A6-4B1A-40EA-9D75-6774FAAE47F4}">
      <dgm:prSet/>
      <dgm:spPr>
        <a:ln>
          <a:solidFill>
            <a:schemeClr val="tx1"/>
          </a:solidFill>
        </a:ln>
      </dgm:spPr>
      <dgm:t>
        <a:bodyPr/>
        <a:lstStyle/>
        <a:p>
          <a:r>
            <a:rPr lang="en-GB" dirty="0">
              <a:solidFill>
                <a:schemeClr val="tx1"/>
              </a:solidFill>
              <a:latin typeface="Gill Sans MT Condensed" panose="020B0506020104020203" pitchFamily="34" charset="0"/>
            </a:rPr>
            <a:t>Our team</a:t>
          </a:r>
        </a:p>
      </dgm:t>
    </dgm:pt>
    <dgm:pt modelId="{6B7F243D-D25D-4370-B9D9-C5494160417F}" type="parTrans" cxnId="{526C6F67-7C23-446B-AC3F-8F2A3352C6A9}">
      <dgm:prSet/>
      <dgm:spPr/>
      <dgm:t>
        <a:bodyPr/>
        <a:lstStyle/>
        <a:p>
          <a:endParaRPr lang="en-GB"/>
        </a:p>
      </dgm:t>
    </dgm:pt>
    <dgm:pt modelId="{8F4CF6D6-E047-4D20-9492-9AF1A46DFDFF}" type="sibTrans" cxnId="{526C6F67-7C23-446B-AC3F-8F2A3352C6A9}">
      <dgm:prSet/>
      <dgm:spPr/>
      <dgm:t>
        <a:bodyPr/>
        <a:lstStyle/>
        <a:p>
          <a:endParaRPr lang="en-GB"/>
        </a:p>
      </dgm:t>
    </dgm:pt>
    <dgm:pt modelId="{F7804B36-3124-4CC0-8E54-975F71DE0737}">
      <dgm:prSet/>
      <dgm:spPr>
        <a:ln>
          <a:solidFill>
            <a:schemeClr val="tx1"/>
          </a:solidFill>
        </a:ln>
      </dgm:spPr>
      <dgm:t>
        <a:bodyPr/>
        <a:lstStyle/>
        <a:p>
          <a:r>
            <a:rPr lang="en-GB" dirty="0">
              <a:solidFill>
                <a:schemeClr val="tx1"/>
              </a:solidFill>
              <a:latin typeface="Gill Sans MT Condensed" panose="020B0506020104020203" pitchFamily="34" charset="0"/>
            </a:rPr>
            <a:t>Our choice</a:t>
          </a:r>
        </a:p>
      </dgm:t>
    </dgm:pt>
    <dgm:pt modelId="{A332C0F1-7B0C-4399-82A8-66435C3FC383}" type="parTrans" cxnId="{E051B3A0-B88A-4722-8F45-0EDDA1422166}">
      <dgm:prSet/>
      <dgm:spPr/>
      <dgm:t>
        <a:bodyPr/>
        <a:lstStyle/>
        <a:p>
          <a:endParaRPr lang="en-GB"/>
        </a:p>
      </dgm:t>
    </dgm:pt>
    <dgm:pt modelId="{D88DEEA5-5AA2-4667-A719-D5F409D200E9}" type="sibTrans" cxnId="{E051B3A0-B88A-4722-8F45-0EDDA1422166}">
      <dgm:prSet/>
      <dgm:spPr/>
      <dgm:t>
        <a:bodyPr/>
        <a:lstStyle/>
        <a:p>
          <a:endParaRPr lang="en-GB"/>
        </a:p>
      </dgm:t>
    </dgm:pt>
    <dgm:pt modelId="{2BC64F55-8385-4AAA-87F7-280D541E0B9E}">
      <dgm:prSet phldrT="[Text]"/>
      <dgm:spPr>
        <a:ln>
          <a:solidFill>
            <a:schemeClr val="tx1"/>
          </a:solidFill>
        </a:ln>
      </dgm:spPr>
      <dgm:t>
        <a:bodyPr/>
        <a:lstStyle/>
        <a:p>
          <a:pPr>
            <a:buFont typeface="Arial" panose="020B0604020202020204" pitchFamily="34" charset="0"/>
            <a:buChar char="•"/>
          </a:pPr>
          <a:r>
            <a:rPr lang="en-GB" dirty="0">
              <a:solidFill>
                <a:schemeClr val="tx1"/>
              </a:solidFill>
              <a:latin typeface="Gill Sans MT Condensed" panose="020B0506020104020203" pitchFamily="34" charset="0"/>
            </a:rPr>
            <a:t>We bring years of experience, drawn from across the widest range of healthcare challenges, in imagining, designing and implementing digital and transformational change. </a:t>
          </a:r>
          <a:endParaRPr lang="en-GB" dirty="0"/>
        </a:p>
      </dgm:t>
    </dgm:pt>
    <dgm:pt modelId="{61F079BB-C000-4CD0-ACDE-46CE66A2D0C3}" type="parTrans" cxnId="{B8F4A368-E6A0-4D61-B8D1-23C8FE4DA9CA}">
      <dgm:prSet/>
      <dgm:spPr/>
      <dgm:t>
        <a:bodyPr/>
        <a:lstStyle/>
        <a:p>
          <a:endParaRPr lang="en-GB"/>
        </a:p>
      </dgm:t>
    </dgm:pt>
    <dgm:pt modelId="{A5DBED82-C200-4DB5-82DE-4118DACF5366}" type="sibTrans" cxnId="{B8F4A368-E6A0-4D61-B8D1-23C8FE4DA9CA}">
      <dgm:prSet/>
      <dgm:spPr/>
      <dgm:t>
        <a:bodyPr/>
        <a:lstStyle/>
        <a:p>
          <a:endParaRPr lang="en-GB"/>
        </a:p>
      </dgm:t>
    </dgm:pt>
    <dgm:pt modelId="{A59B40DC-3823-4FC8-B4DC-EB846DBFA19E}">
      <dgm:prSet/>
      <dgm:spPr>
        <a:ln>
          <a:solidFill>
            <a:schemeClr val="tx1"/>
          </a:solidFill>
        </a:ln>
      </dgm:spPr>
      <dgm:t>
        <a:bodyPr/>
        <a:lstStyle/>
        <a:p>
          <a:r>
            <a:rPr lang="en-GB" dirty="0">
              <a:solidFill>
                <a:schemeClr val="tx1"/>
              </a:solidFill>
              <a:latin typeface="Gill Sans MT Condensed" panose="020B0506020104020203" pitchFamily="34" charset="0"/>
            </a:rPr>
            <a:t>We are focused, efficient and connected, enabling rapid and sustainable progress</a:t>
          </a:r>
        </a:p>
      </dgm:t>
    </dgm:pt>
    <dgm:pt modelId="{DC63278F-54F9-4935-9A10-D709216CF816}" type="parTrans" cxnId="{40FE761E-83B6-422B-9AE0-4E0BA61F4B88}">
      <dgm:prSet/>
      <dgm:spPr/>
      <dgm:t>
        <a:bodyPr/>
        <a:lstStyle/>
        <a:p>
          <a:endParaRPr lang="en-GB"/>
        </a:p>
      </dgm:t>
    </dgm:pt>
    <dgm:pt modelId="{BE5FE8E2-679B-4715-8476-A7876DF11C1D}" type="sibTrans" cxnId="{40FE761E-83B6-422B-9AE0-4E0BA61F4B88}">
      <dgm:prSet/>
      <dgm:spPr/>
      <dgm:t>
        <a:bodyPr/>
        <a:lstStyle/>
        <a:p>
          <a:endParaRPr lang="en-GB"/>
        </a:p>
      </dgm:t>
    </dgm:pt>
    <dgm:pt modelId="{062BD96C-9301-458F-B59A-5E4B7BA17D30}">
      <dgm:prSet/>
      <dgm:spPr>
        <a:ln>
          <a:solidFill>
            <a:schemeClr val="tx1"/>
          </a:solidFill>
        </a:ln>
      </dgm:spPr>
      <dgm:t>
        <a:bodyPr/>
        <a:lstStyle/>
        <a:p>
          <a:r>
            <a:rPr lang="en-GB" dirty="0">
              <a:solidFill>
                <a:schemeClr val="tx1"/>
              </a:solidFill>
              <a:latin typeface="Gill Sans MT Condensed" panose="020B0506020104020203" pitchFamily="34" charset="0"/>
            </a:rPr>
            <a:t>We are connected to a wide range of focused experts and partners, meaning we just do what we are good at.</a:t>
          </a:r>
        </a:p>
      </dgm:t>
    </dgm:pt>
    <dgm:pt modelId="{F9EB9348-99BB-498D-B9EA-1D9EBEEEFCDA}" type="parTrans" cxnId="{2B1A510B-8673-4E99-B00B-20F4E56D59D2}">
      <dgm:prSet/>
      <dgm:spPr/>
      <dgm:t>
        <a:bodyPr/>
        <a:lstStyle/>
        <a:p>
          <a:endParaRPr lang="en-GB"/>
        </a:p>
      </dgm:t>
    </dgm:pt>
    <dgm:pt modelId="{5594ACE4-DA2D-4097-A901-FEFC68D6C4F4}" type="sibTrans" cxnId="{2B1A510B-8673-4E99-B00B-20F4E56D59D2}">
      <dgm:prSet/>
      <dgm:spPr/>
      <dgm:t>
        <a:bodyPr/>
        <a:lstStyle/>
        <a:p>
          <a:endParaRPr lang="en-GB"/>
        </a:p>
      </dgm:t>
    </dgm:pt>
    <dgm:pt modelId="{C23E47B6-9493-4A2A-80F8-66614740FB2A}">
      <dgm:prSet/>
      <dgm:spPr>
        <a:ln>
          <a:solidFill>
            <a:schemeClr val="tx1"/>
          </a:solidFill>
        </a:ln>
      </dgm:spPr>
      <dgm:t>
        <a:bodyPr/>
        <a:lstStyle/>
        <a:p>
          <a:r>
            <a:rPr lang="en-GB" dirty="0">
              <a:solidFill>
                <a:schemeClr val="tx1"/>
              </a:solidFill>
              <a:latin typeface="Gill Sans MT Condensed" panose="020B0506020104020203" pitchFamily="34" charset="0"/>
            </a:rPr>
            <a:t>We are built from trust and relationships, having worked together across many years and projects</a:t>
          </a:r>
        </a:p>
      </dgm:t>
    </dgm:pt>
    <dgm:pt modelId="{241F5415-EC22-40EE-86C3-4801FCF1D233}" type="parTrans" cxnId="{2B1365B6-4AEA-493A-B96B-825CAF4ECBE3}">
      <dgm:prSet/>
      <dgm:spPr/>
      <dgm:t>
        <a:bodyPr/>
        <a:lstStyle/>
        <a:p>
          <a:endParaRPr lang="en-GB"/>
        </a:p>
      </dgm:t>
    </dgm:pt>
    <dgm:pt modelId="{E758EFCC-4E26-4B13-87BD-39B81ABFD395}" type="sibTrans" cxnId="{2B1365B6-4AEA-493A-B96B-825CAF4ECBE3}">
      <dgm:prSet/>
      <dgm:spPr/>
      <dgm:t>
        <a:bodyPr/>
        <a:lstStyle/>
        <a:p>
          <a:endParaRPr lang="en-GB"/>
        </a:p>
      </dgm:t>
    </dgm:pt>
    <dgm:pt modelId="{4EBDC627-4D5D-4C10-A474-6A27EF815BB3}">
      <dgm:prSet/>
      <dgm:spPr>
        <a:ln>
          <a:solidFill>
            <a:schemeClr val="tx1"/>
          </a:solidFill>
        </a:ln>
      </dgm:spPr>
      <dgm:t>
        <a:bodyPr/>
        <a:lstStyle/>
        <a:p>
          <a:r>
            <a:rPr lang="en-GB" dirty="0">
              <a:solidFill>
                <a:schemeClr val="tx1"/>
              </a:solidFill>
              <a:latin typeface="Gill Sans MT Condensed" panose="020B0506020104020203" pitchFamily="34" charset="0"/>
            </a:rPr>
            <a:t>We don’t have to do this, but this is what we enjoy!</a:t>
          </a:r>
        </a:p>
      </dgm:t>
    </dgm:pt>
    <dgm:pt modelId="{0E82AD51-FB78-4D22-923A-EFCBC4D90CAC}" type="parTrans" cxnId="{B4FEB176-07C5-4571-A1B8-30BAD4CFAA44}">
      <dgm:prSet/>
      <dgm:spPr/>
      <dgm:t>
        <a:bodyPr/>
        <a:lstStyle/>
        <a:p>
          <a:endParaRPr lang="en-GB"/>
        </a:p>
      </dgm:t>
    </dgm:pt>
    <dgm:pt modelId="{E194A5F1-B2C6-45A3-8CF3-3D8A13F27A5C}" type="sibTrans" cxnId="{B4FEB176-07C5-4571-A1B8-30BAD4CFAA44}">
      <dgm:prSet/>
      <dgm:spPr/>
      <dgm:t>
        <a:bodyPr/>
        <a:lstStyle/>
        <a:p>
          <a:endParaRPr lang="en-GB"/>
        </a:p>
      </dgm:t>
    </dgm:pt>
    <dgm:pt modelId="{7306614E-A3C5-464A-ADCB-284956FCC22B}" type="pres">
      <dgm:prSet presAssocID="{21BA0310-35C3-425A-AC20-02F14EDED06F}" presName="Name0" presStyleCnt="0">
        <dgm:presLayoutVars>
          <dgm:dir/>
          <dgm:animLvl val="lvl"/>
          <dgm:resizeHandles val="exact"/>
        </dgm:presLayoutVars>
      </dgm:prSet>
      <dgm:spPr/>
    </dgm:pt>
    <dgm:pt modelId="{E44C10D7-674D-4B84-9550-B42EB6289BF4}" type="pres">
      <dgm:prSet presAssocID="{1482BE3D-8DAB-4C2E-B215-7C8B3972176C}" presName="composite" presStyleCnt="0"/>
      <dgm:spPr/>
    </dgm:pt>
    <dgm:pt modelId="{711677C8-9CFD-4945-AE99-741E67D87570}" type="pres">
      <dgm:prSet presAssocID="{1482BE3D-8DAB-4C2E-B215-7C8B3972176C}" presName="parTx" presStyleLbl="alignNode1" presStyleIdx="0" presStyleCnt="5">
        <dgm:presLayoutVars>
          <dgm:chMax val="0"/>
          <dgm:chPref val="0"/>
          <dgm:bulletEnabled val="1"/>
        </dgm:presLayoutVars>
      </dgm:prSet>
      <dgm:spPr/>
    </dgm:pt>
    <dgm:pt modelId="{76BDFA07-DC4E-4302-B9E5-9C8FEA83285F}" type="pres">
      <dgm:prSet presAssocID="{1482BE3D-8DAB-4C2E-B215-7C8B3972176C}" presName="desTx" presStyleLbl="alignAccFollowNode1" presStyleIdx="0" presStyleCnt="5">
        <dgm:presLayoutVars>
          <dgm:bulletEnabled val="1"/>
        </dgm:presLayoutVars>
      </dgm:prSet>
      <dgm:spPr/>
    </dgm:pt>
    <dgm:pt modelId="{4C4D5CC9-DCE6-4ABE-AA6C-45F4F8E9FE25}" type="pres">
      <dgm:prSet presAssocID="{B7C2089B-E5BB-4F2E-B5C7-68C2038EC560}" presName="space" presStyleCnt="0"/>
      <dgm:spPr/>
    </dgm:pt>
    <dgm:pt modelId="{7387EEFB-5DDF-4E25-89E8-039C235E8A0F}" type="pres">
      <dgm:prSet presAssocID="{02CD7A4B-D499-4799-B463-B562D9269699}" presName="composite" presStyleCnt="0"/>
      <dgm:spPr/>
    </dgm:pt>
    <dgm:pt modelId="{D9A630D8-16BD-44D7-9E51-94E6A66C59EF}" type="pres">
      <dgm:prSet presAssocID="{02CD7A4B-D499-4799-B463-B562D9269699}" presName="parTx" presStyleLbl="alignNode1" presStyleIdx="1" presStyleCnt="5">
        <dgm:presLayoutVars>
          <dgm:chMax val="0"/>
          <dgm:chPref val="0"/>
          <dgm:bulletEnabled val="1"/>
        </dgm:presLayoutVars>
      </dgm:prSet>
      <dgm:spPr/>
    </dgm:pt>
    <dgm:pt modelId="{AE08B231-7E0F-4B90-A76E-43F697F0B308}" type="pres">
      <dgm:prSet presAssocID="{02CD7A4B-D499-4799-B463-B562D9269699}" presName="desTx" presStyleLbl="alignAccFollowNode1" presStyleIdx="1" presStyleCnt="5">
        <dgm:presLayoutVars>
          <dgm:bulletEnabled val="1"/>
        </dgm:presLayoutVars>
      </dgm:prSet>
      <dgm:spPr/>
    </dgm:pt>
    <dgm:pt modelId="{7387E0B6-6115-4964-BAA2-B2A66D313DE2}" type="pres">
      <dgm:prSet presAssocID="{8AEB59D6-2427-487B-9022-644A7F7078A1}" presName="space" presStyleCnt="0"/>
      <dgm:spPr/>
    </dgm:pt>
    <dgm:pt modelId="{E4F2CD9D-B0C4-48AE-BAF1-9A23F98DC980}" type="pres">
      <dgm:prSet presAssocID="{74242E03-67ED-47FC-B2F1-A7E89303229F}" presName="composite" presStyleCnt="0"/>
      <dgm:spPr/>
    </dgm:pt>
    <dgm:pt modelId="{F5C155CD-762F-4C7A-829B-390135569C47}" type="pres">
      <dgm:prSet presAssocID="{74242E03-67ED-47FC-B2F1-A7E89303229F}" presName="parTx" presStyleLbl="alignNode1" presStyleIdx="2" presStyleCnt="5">
        <dgm:presLayoutVars>
          <dgm:chMax val="0"/>
          <dgm:chPref val="0"/>
          <dgm:bulletEnabled val="1"/>
        </dgm:presLayoutVars>
      </dgm:prSet>
      <dgm:spPr/>
    </dgm:pt>
    <dgm:pt modelId="{17B2C601-AA95-4CD1-A235-6932762A7F60}" type="pres">
      <dgm:prSet presAssocID="{74242E03-67ED-47FC-B2F1-A7E89303229F}" presName="desTx" presStyleLbl="alignAccFollowNode1" presStyleIdx="2" presStyleCnt="5">
        <dgm:presLayoutVars>
          <dgm:bulletEnabled val="1"/>
        </dgm:presLayoutVars>
      </dgm:prSet>
      <dgm:spPr/>
    </dgm:pt>
    <dgm:pt modelId="{D486C86F-EAAB-4B68-849B-C14176B5DE31}" type="pres">
      <dgm:prSet presAssocID="{D979ED6D-E366-47CB-8370-B9753D5914AD}" presName="space" presStyleCnt="0"/>
      <dgm:spPr/>
    </dgm:pt>
    <dgm:pt modelId="{0AB0ACF1-A25A-4936-9228-EA74902DEEBF}" type="pres">
      <dgm:prSet presAssocID="{8C33F1A6-4B1A-40EA-9D75-6774FAAE47F4}" presName="composite" presStyleCnt="0"/>
      <dgm:spPr/>
    </dgm:pt>
    <dgm:pt modelId="{DF42EB6D-1AC5-4595-BA99-0CADDCCDB22D}" type="pres">
      <dgm:prSet presAssocID="{8C33F1A6-4B1A-40EA-9D75-6774FAAE47F4}" presName="parTx" presStyleLbl="alignNode1" presStyleIdx="3" presStyleCnt="5">
        <dgm:presLayoutVars>
          <dgm:chMax val="0"/>
          <dgm:chPref val="0"/>
          <dgm:bulletEnabled val="1"/>
        </dgm:presLayoutVars>
      </dgm:prSet>
      <dgm:spPr/>
    </dgm:pt>
    <dgm:pt modelId="{C01A4787-5A41-4F95-BA87-8C58FA71ADF0}" type="pres">
      <dgm:prSet presAssocID="{8C33F1A6-4B1A-40EA-9D75-6774FAAE47F4}" presName="desTx" presStyleLbl="alignAccFollowNode1" presStyleIdx="3" presStyleCnt="5">
        <dgm:presLayoutVars>
          <dgm:bulletEnabled val="1"/>
        </dgm:presLayoutVars>
      </dgm:prSet>
      <dgm:spPr/>
    </dgm:pt>
    <dgm:pt modelId="{FE91F12B-93E6-4F45-B25D-230277CB5783}" type="pres">
      <dgm:prSet presAssocID="{8F4CF6D6-E047-4D20-9492-9AF1A46DFDFF}" presName="space" presStyleCnt="0"/>
      <dgm:spPr/>
    </dgm:pt>
    <dgm:pt modelId="{79BA3A0A-C19F-4D6C-90B5-D1B48101196B}" type="pres">
      <dgm:prSet presAssocID="{F7804B36-3124-4CC0-8E54-975F71DE0737}" presName="composite" presStyleCnt="0"/>
      <dgm:spPr/>
    </dgm:pt>
    <dgm:pt modelId="{18372CD5-FB99-40E7-B00A-5E1741139821}" type="pres">
      <dgm:prSet presAssocID="{F7804B36-3124-4CC0-8E54-975F71DE0737}" presName="parTx" presStyleLbl="alignNode1" presStyleIdx="4" presStyleCnt="5">
        <dgm:presLayoutVars>
          <dgm:chMax val="0"/>
          <dgm:chPref val="0"/>
          <dgm:bulletEnabled val="1"/>
        </dgm:presLayoutVars>
      </dgm:prSet>
      <dgm:spPr/>
    </dgm:pt>
    <dgm:pt modelId="{9F2077EE-9972-4A75-B2DE-3EC515237728}" type="pres">
      <dgm:prSet presAssocID="{F7804B36-3124-4CC0-8E54-975F71DE0737}" presName="desTx" presStyleLbl="alignAccFollowNode1" presStyleIdx="4" presStyleCnt="5">
        <dgm:presLayoutVars>
          <dgm:bulletEnabled val="1"/>
        </dgm:presLayoutVars>
      </dgm:prSet>
      <dgm:spPr/>
    </dgm:pt>
  </dgm:ptLst>
  <dgm:cxnLst>
    <dgm:cxn modelId="{0E0C7F03-DC04-4CA1-B7B0-28D74BB06286}" type="presOf" srcId="{C23E47B6-9493-4A2A-80F8-66614740FB2A}" destId="{C01A4787-5A41-4F95-BA87-8C58FA71ADF0}" srcOrd="0" destOrd="0" presId="urn:microsoft.com/office/officeart/2005/8/layout/hList1"/>
    <dgm:cxn modelId="{FEFFE305-85F3-4480-89FC-C8971BAD5F95}" type="presOf" srcId="{74242E03-67ED-47FC-B2F1-A7E89303229F}" destId="{F5C155CD-762F-4C7A-829B-390135569C47}" srcOrd="0" destOrd="0" presId="urn:microsoft.com/office/officeart/2005/8/layout/hList1"/>
    <dgm:cxn modelId="{4FD0E308-3EE4-4514-AE28-3440C1C2B876}" srcId="{21BA0310-35C3-425A-AC20-02F14EDED06F}" destId="{74242E03-67ED-47FC-B2F1-A7E89303229F}" srcOrd="2" destOrd="0" parTransId="{E1F9C57F-6FFA-487C-B882-DB19383D1DE1}" sibTransId="{D979ED6D-E366-47CB-8370-B9753D5914AD}"/>
    <dgm:cxn modelId="{2B1A510B-8673-4E99-B00B-20F4E56D59D2}" srcId="{74242E03-67ED-47FC-B2F1-A7E89303229F}" destId="{062BD96C-9301-458F-B59A-5E4B7BA17D30}" srcOrd="0" destOrd="0" parTransId="{F9EB9348-99BB-498D-B9EA-1D9EBEEEFCDA}" sibTransId="{5594ACE4-DA2D-4097-A901-FEFC68D6C4F4}"/>
    <dgm:cxn modelId="{B17ED80C-DCB8-4E60-8112-AB0F81698D80}" type="presOf" srcId="{A59B40DC-3823-4FC8-B4DC-EB846DBFA19E}" destId="{AE08B231-7E0F-4B90-A76E-43F697F0B308}" srcOrd="0" destOrd="0" presId="urn:microsoft.com/office/officeart/2005/8/layout/hList1"/>
    <dgm:cxn modelId="{40FE761E-83B6-422B-9AE0-4E0BA61F4B88}" srcId="{02CD7A4B-D499-4799-B463-B562D9269699}" destId="{A59B40DC-3823-4FC8-B4DC-EB846DBFA19E}" srcOrd="0" destOrd="0" parTransId="{DC63278F-54F9-4935-9A10-D709216CF816}" sibTransId="{BE5FE8E2-679B-4715-8476-A7876DF11C1D}"/>
    <dgm:cxn modelId="{654F0D26-DC92-4165-B4F2-2EF0A8609837}" type="presOf" srcId="{2BC64F55-8385-4AAA-87F7-280D541E0B9E}" destId="{76BDFA07-DC4E-4302-B9E5-9C8FEA83285F}" srcOrd="0" destOrd="0" presId="urn:microsoft.com/office/officeart/2005/8/layout/hList1"/>
    <dgm:cxn modelId="{69E2FD36-6B58-4A0E-8C36-B61EB757BF96}" srcId="{21BA0310-35C3-425A-AC20-02F14EDED06F}" destId="{02CD7A4B-D499-4799-B463-B562D9269699}" srcOrd="1" destOrd="0" parTransId="{385B60E0-471B-4349-99E6-536FFC2C11B8}" sibTransId="{8AEB59D6-2427-487B-9022-644A7F7078A1}"/>
    <dgm:cxn modelId="{E583DF5B-101E-433F-B77E-11BC12AFF04E}" type="presOf" srcId="{8C33F1A6-4B1A-40EA-9D75-6774FAAE47F4}" destId="{DF42EB6D-1AC5-4595-BA99-0CADDCCDB22D}" srcOrd="0" destOrd="0" presId="urn:microsoft.com/office/officeart/2005/8/layout/hList1"/>
    <dgm:cxn modelId="{66D2FE43-E207-43E0-A70E-5A2A5D5A068B}" type="presOf" srcId="{1482BE3D-8DAB-4C2E-B215-7C8B3972176C}" destId="{711677C8-9CFD-4945-AE99-741E67D87570}" srcOrd="0" destOrd="0" presId="urn:microsoft.com/office/officeart/2005/8/layout/hList1"/>
    <dgm:cxn modelId="{526C6F67-7C23-446B-AC3F-8F2A3352C6A9}" srcId="{21BA0310-35C3-425A-AC20-02F14EDED06F}" destId="{8C33F1A6-4B1A-40EA-9D75-6774FAAE47F4}" srcOrd="3" destOrd="0" parTransId="{6B7F243D-D25D-4370-B9D9-C5494160417F}" sibTransId="{8F4CF6D6-E047-4D20-9492-9AF1A46DFDFF}"/>
    <dgm:cxn modelId="{40F21468-6947-40FA-B447-9A4F0E0FC775}" type="presOf" srcId="{02CD7A4B-D499-4799-B463-B562D9269699}" destId="{D9A630D8-16BD-44D7-9E51-94E6A66C59EF}" srcOrd="0" destOrd="0" presId="urn:microsoft.com/office/officeart/2005/8/layout/hList1"/>
    <dgm:cxn modelId="{B8F4A368-E6A0-4D61-B8D1-23C8FE4DA9CA}" srcId="{1482BE3D-8DAB-4C2E-B215-7C8B3972176C}" destId="{2BC64F55-8385-4AAA-87F7-280D541E0B9E}" srcOrd="0" destOrd="0" parTransId="{61F079BB-C000-4CD0-ACDE-46CE66A2D0C3}" sibTransId="{A5DBED82-C200-4DB5-82DE-4118DACF5366}"/>
    <dgm:cxn modelId="{AD137569-0D36-4CA9-AA17-46233D5A4A53}" type="presOf" srcId="{062BD96C-9301-458F-B59A-5E4B7BA17D30}" destId="{17B2C601-AA95-4CD1-A235-6932762A7F60}" srcOrd="0" destOrd="0" presId="urn:microsoft.com/office/officeart/2005/8/layout/hList1"/>
    <dgm:cxn modelId="{B4FEB176-07C5-4571-A1B8-30BAD4CFAA44}" srcId="{F7804B36-3124-4CC0-8E54-975F71DE0737}" destId="{4EBDC627-4D5D-4C10-A474-6A27EF815BB3}" srcOrd="0" destOrd="0" parTransId="{0E82AD51-FB78-4D22-923A-EFCBC4D90CAC}" sibTransId="{E194A5F1-B2C6-45A3-8CF3-3D8A13F27A5C}"/>
    <dgm:cxn modelId="{9455CC76-E9C5-45F8-BFAC-FA9B856A429E}" type="presOf" srcId="{4EBDC627-4D5D-4C10-A474-6A27EF815BB3}" destId="{9F2077EE-9972-4A75-B2DE-3EC515237728}" srcOrd="0" destOrd="0" presId="urn:microsoft.com/office/officeart/2005/8/layout/hList1"/>
    <dgm:cxn modelId="{E051B3A0-B88A-4722-8F45-0EDDA1422166}" srcId="{21BA0310-35C3-425A-AC20-02F14EDED06F}" destId="{F7804B36-3124-4CC0-8E54-975F71DE0737}" srcOrd="4" destOrd="0" parTransId="{A332C0F1-7B0C-4399-82A8-66435C3FC383}" sibTransId="{D88DEEA5-5AA2-4667-A719-D5F409D200E9}"/>
    <dgm:cxn modelId="{7B6358AF-A97B-445A-B0E6-23265F1D41F8}" type="presOf" srcId="{21BA0310-35C3-425A-AC20-02F14EDED06F}" destId="{7306614E-A3C5-464A-ADCB-284956FCC22B}" srcOrd="0" destOrd="0" presId="urn:microsoft.com/office/officeart/2005/8/layout/hList1"/>
    <dgm:cxn modelId="{CD77E1AF-AB21-4576-9414-4A3572E75CB8}" srcId="{21BA0310-35C3-425A-AC20-02F14EDED06F}" destId="{1482BE3D-8DAB-4C2E-B215-7C8B3972176C}" srcOrd="0" destOrd="0" parTransId="{5B0B3293-E2F8-4731-BD33-C2F953B9472C}" sibTransId="{B7C2089B-E5BB-4F2E-B5C7-68C2038EC560}"/>
    <dgm:cxn modelId="{2B1365B6-4AEA-493A-B96B-825CAF4ECBE3}" srcId="{8C33F1A6-4B1A-40EA-9D75-6774FAAE47F4}" destId="{C23E47B6-9493-4A2A-80F8-66614740FB2A}" srcOrd="0" destOrd="0" parTransId="{241F5415-EC22-40EE-86C3-4801FCF1D233}" sibTransId="{E758EFCC-4E26-4B13-87BD-39B81ABFD395}"/>
    <dgm:cxn modelId="{83CEB5F7-EF0C-4420-9128-766782CD414E}" type="presOf" srcId="{F7804B36-3124-4CC0-8E54-975F71DE0737}" destId="{18372CD5-FB99-40E7-B00A-5E1741139821}" srcOrd="0" destOrd="0" presId="urn:microsoft.com/office/officeart/2005/8/layout/hList1"/>
    <dgm:cxn modelId="{519F8446-2889-416F-8E31-E88257D67E3D}" type="presParOf" srcId="{7306614E-A3C5-464A-ADCB-284956FCC22B}" destId="{E44C10D7-674D-4B84-9550-B42EB6289BF4}" srcOrd="0" destOrd="0" presId="urn:microsoft.com/office/officeart/2005/8/layout/hList1"/>
    <dgm:cxn modelId="{46288603-2CA7-4999-9526-9A30A66861FB}" type="presParOf" srcId="{E44C10D7-674D-4B84-9550-B42EB6289BF4}" destId="{711677C8-9CFD-4945-AE99-741E67D87570}" srcOrd="0" destOrd="0" presId="urn:microsoft.com/office/officeart/2005/8/layout/hList1"/>
    <dgm:cxn modelId="{35B39CD9-45E1-4594-BB14-73500B93C9E0}" type="presParOf" srcId="{E44C10D7-674D-4B84-9550-B42EB6289BF4}" destId="{76BDFA07-DC4E-4302-B9E5-9C8FEA83285F}" srcOrd="1" destOrd="0" presId="urn:microsoft.com/office/officeart/2005/8/layout/hList1"/>
    <dgm:cxn modelId="{DAD37425-4DF4-433D-8E6E-BBA408B62F13}" type="presParOf" srcId="{7306614E-A3C5-464A-ADCB-284956FCC22B}" destId="{4C4D5CC9-DCE6-4ABE-AA6C-45F4F8E9FE25}" srcOrd="1" destOrd="0" presId="urn:microsoft.com/office/officeart/2005/8/layout/hList1"/>
    <dgm:cxn modelId="{271F6FC8-1013-4270-AAE7-5BE7C873974B}" type="presParOf" srcId="{7306614E-A3C5-464A-ADCB-284956FCC22B}" destId="{7387EEFB-5DDF-4E25-89E8-039C235E8A0F}" srcOrd="2" destOrd="0" presId="urn:microsoft.com/office/officeart/2005/8/layout/hList1"/>
    <dgm:cxn modelId="{D42583EF-0851-4FA9-B4C7-D3E204DC85E7}" type="presParOf" srcId="{7387EEFB-5DDF-4E25-89E8-039C235E8A0F}" destId="{D9A630D8-16BD-44D7-9E51-94E6A66C59EF}" srcOrd="0" destOrd="0" presId="urn:microsoft.com/office/officeart/2005/8/layout/hList1"/>
    <dgm:cxn modelId="{AB225FC6-794C-4FE1-86CC-1FDC147C5604}" type="presParOf" srcId="{7387EEFB-5DDF-4E25-89E8-039C235E8A0F}" destId="{AE08B231-7E0F-4B90-A76E-43F697F0B308}" srcOrd="1" destOrd="0" presId="urn:microsoft.com/office/officeart/2005/8/layout/hList1"/>
    <dgm:cxn modelId="{76EFF9E4-47A0-4F44-8CE0-61D08B3ED000}" type="presParOf" srcId="{7306614E-A3C5-464A-ADCB-284956FCC22B}" destId="{7387E0B6-6115-4964-BAA2-B2A66D313DE2}" srcOrd="3" destOrd="0" presId="urn:microsoft.com/office/officeart/2005/8/layout/hList1"/>
    <dgm:cxn modelId="{EBCA75C9-BC7F-477B-ACD8-FFFA1A615CEA}" type="presParOf" srcId="{7306614E-A3C5-464A-ADCB-284956FCC22B}" destId="{E4F2CD9D-B0C4-48AE-BAF1-9A23F98DC980}" srcOrd="4" destOrd="0" presId="urn:microsoft.com/office/officeart/2005/8/layout/hList1"/>
    <dgm:cxn modelId="{BCA69A02-79D7-4A50-AE3B-E524DBC42996}" type="presParOf" srcId="{E4F2CD9D-B0C4-48AE-BAF1-9A23F98DC980}" destId="{F5C155CD-762F-4C7A-829B-390135569C47}" srcOrd="0" destOrd="0" presId="urn:microsoft.com/office/officeart/2005/8/layout/hList1"/>
    <dgm:cxn modelId="{F20B1F34-CE1A-4D0D-8474-546DA3CB663D}" type="presParOf" srcId="{E4F2CD9D-B0C4-48AE-BAF1-9A23F98DC980}" destId="{17B2C601-AA95-4CD1-A235-6932762A7F60}" srcOrd="1" destOrd="0" presId="urn:microsoft.com/office/officeart/2005/8/layout/hList1"/>
    <dgm:cxn modelId="{5C0A1700-B8FE-4DA8-B667-378E397D37E5}" type="presParOf" srcId="{7306614E-A3C5-464A-ADCB-284956FCC22B}" destId="{D486C86F-EAAB-4B68-849B-C14176B5DE31}" srcOrd="5" destOrd="0" presId="urn:microsoft.com/office/officeart/2005/8/layout/hList1"/>
    <dgm:cxn modelId="{21A277F8-3995-4E16-96E2-38B4479AE9CF}" type="presParOf" srcId="{7306614E-A3C5-464A-ADCB-284956FCC22B}" destId="{0AB0ACF1-A25A-4936-9228-EA74902DEEBF}" srcOrd="6" destOrd="0" presId="urn:microsoft.com/office/officeart/2005/8/layout/hList1"/>
    <dgm:cxn modelId="{F74F16B4-8645-4F84-9D99-499C313F394E}" type="presParOf" srcId="{0AB0ACF1-A25A-4936-9228-EA74902DEEBF}" destId="{DF42EB6D-1AC5-4595-BA99-0CADDCCDB22D}" srcOrd="0" destOrd="0" presId="urn:microsoft.com/office/officeart/2005/8/layout/hList1"/>
    <dgm:cxn modelId="{333F7661-E369-49AA-A44B-161D615E1AC2}" type="presParOf" srcId="{0AB0ACF1-A25A-4936-9228-EA74902DEEBF}" destId="{C01A4787-5A41-4F95-BA87-8C58FA71ADF0}" srcOrd="1" destOrd="0" presId="urn:microsoft.com/office/officeart/2005/8/layout/hList1"/>
    <dgm:cxn modelId="{C0E88E7E-E067-4BBA-8019-AA245688F348}" type="presParOf" srcId="{7306614E-A3C5-464A-ADCB-284956FCC22B}" destId="{FE91F12B-93E6-4F45-B25D-230277CB5783}" srcOrd="7" destOrd="0" presId="urn:microsoft.com/office/officeart/2005/8/layout/hList1"/>
    <dgm:cxn modelId="{6944C11B-36B7-402A-A4CE-0721758C526C}" type="presParOf" srcId="{7306614E-A3C5-464A-ADCB-284956FCC22B}" destId="{79BA3A0A-C19F-4D6C-90B5-D1B48101196B}" srcOrd="8" destOrd="0" presId="urn:microsoft.com/office/officeart/2005/8/layout/hList1"/>
    <dgm:cxn modelId="{084A8E29-160F-4386-8BD3-5E97920A3816}" type="presParOf" srcId="{79BA3A0A-C19F-4D6C-90B5-D1B48101196B}" destId="{18372CD5-FB99-40E7-B00A-5E1741139821}" srcOrd="0" destOrd="0" presId="urn:microsoft.com/office/officeart/2005/8/layout/hList1"/>
    <dgm:cxn modelId="{0FF64D04-B6D6-4806-AB55-23463838CBA2}" type="presParOf" srcId="{79BA3A0A-C19F-4D6C-90B5-D1B48101196B}" destId="{9F2077EE-9972-4A75-B2DE-3EC515237728}"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1677C8-9CFD-4945-AE99-741E67D87570}">
      <dsp:nvSpPr>
        <dsp:cNvPr id="0" name=""/>
        <dsp:cNvSpPr/>
      </dsp:nvSpPr>
      <dsp:spPr>
        <a:xfrm>
          <a:off x="5153" y="94345"/>
          <a:ext cx="1975587" cy="576000"/>
        </a:xfrm>
        <a:prstGeom prst="rect">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Font typeface="Arial" panose="020B0604020202020204" pitchFamily="34" charset="0"/>
            <a:buNone/>
          </a:pPr>
          <a:r>
            <a:rPr lang="en-GB" sz="2000" kern="1200" dirty="0">
              <a:solidFill>
                <a:schemeClr val="tx1"/>
              </a:solidFill>
              <a:latin typeface="Gill Sans MT Condensed" panose="020B0506020104020203" pitchFamily="34" charset="0"/>
            </a:rPr>
            <a:t>Our experience</a:t>
          </a:r>
          <a:endParaRPr lang="en-GB" sz="2000" kern="1200" dirty="0"/>
        </a:p>
      </dsp:txBody>
      <dsp:txXfrm>
        <a:off x="5153" y="94345"/>
        <a:ext cx="1975587" cy="576000"/>
      </dsp:txXfrm>
    </dsp:sp>
    <dsp:sp modelId="{76BDFA07-DC4E-4302-B9E5-9C8FEA83285F}">
      <dsp:nvSpPr>
        <dsp:cNvPr id="0" name=""/>
        <dsp:cNvSpPr/>
      </dsp:nvSpPr>
      <dsp:spPr>
        <a:xfrm>
          <a:off x="5153" y="670345"/>
          <a:ext cx="1975587" cy="3348899"/>
        </a:xfrm>
        <a:prstGeom prst="rect">
          <a:avLst/>
        </a:prstGeom>
        <a:solidFill>
          <a:schemeClr val="accent1">
            <a:alpha val="90000"/>
            <a:tint val="40000"/>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 typeface="Arial" panose="020B0604020202020204" pitchFamily="34" charset="0"/>
            <a:buChar char="•"/>
          </a:pPr>
          <a:r>
            <a:rPr lang="en-GB" sz="2000" kern="1200" dirty="0">
              <a:solidFill>
                <a:schemeClr val="tx1"/>
              </a:solidFill>
              <a:latin typeface="Gill Sans MT Condensed" panose="020B0506020104020203" pitchFamily="34" charset="0"/>
            </a:rPr>
            <a:t>We bring years of experience, drawn from across the widest range of healthcare challenges, in imagining, designing and implementing digital and transformational change. </a:t>
          </a:r>
          <a:endParaRPr lang="en-GB" sz="2000" kern="1200" dirty="0"/>
        </a:p>
      </dsp:txBody>
      <dsp:txXfrm>
        <a:off x="5153" y="670345"/>
        <a:ext cx="1975587" cy="3348899"/>
      </dsp:txXfrm>
    </dsp:sp>
    <dsp:sp modelId="{D9A630D8-16BD-44D7-9E51-94E6A66C59EF}">
      <dsp:nvSpPr>
        <dsp:cNvPr id="0" name=""/>
        <dsp:cNvSpPr/>
      </dsp:nvSpPr>
      <dsp:spPr>
        <a:xfrm>
          <a:off x="2257323" y="94345"/>
          <a:ext cx="1975587" cy="576000"/>
        </a:xfrm>
        <a:prstGeom prst="rect">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tx1"/>
              </a:solidFill>
              <a:latin typeface="Gill Sans MT Condensed" panose="020B0506020104020203" pitchFamily="34" charset="0"/>
            </a:rPr>
            <a:t>Our impact</a:t>
          </a:r>
        </a:p>
      </dsp:txBody>
      <dsp:txXfrm>
        <a:off x="2257323" y="94345"/>
        <a:ext cx="1975587" cy="576000"/>
      </dsp:txXfrm>
    </dsp:sp>
    <dsp:sp modelId="{AE08B231-7E0F-4B90-A76E-43F697F0B308}">
      <dsp:nvSpPr>
        <dsp:cNvPr id="0" name=""/>
        <dsp:cNvSpPr/>
      </dsp:nvSpPr>
      <dsp:spPr>
        <a:xfrm>
          <a:off x="2257323" y="670345"/>
          <a:ext cx="1975587" cy="3348899"/>
        </a:xfrm>
        <a:prstGeom prst="rect">
          <a:avLst/>
        </a:prstGeom>
        <a:solidFill>
          <a:schemeClr val="accent1">
            <a:alpha val="90000"/>
            <a:tint val="40000"/>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solidFill>
                <a:schemeClr val="tx1"/>
              </a:solidFill>
              <a:latin typeface="Gill Sans MT Condensed" panose="020B0506020104020203" pitchFamily="34" charset="0"/>
            </a:rPr>
            <a:t>We are focused, efficient and connected, enabling rapid and sustainable progress</a:t>
          </a:r>
        </a:p>
      </dsp:txBody>
      <dsp:txXfrm>
        <a:off x="2257323" y="670345"/>
        <a:ext cx="1975587" cy="3348899"/>
      </dsp:txXfrm>
    </dsp:sp>
    <dsp:sp modelId="{F5C155CD-762F-4C7A-829B-390135569C47}">
      <dsp:nvSpPr>
        <dsp:cNvPr id="0" name=""/>
        <dsp:cNvSpPr/>
      </dsp:nvSpPr>
      <dsp:spPr>
        <a:xfrm>
          <a:off x="4509492" y="94345"/>
          <a:ext cx="1975587" cy="576000"/>
        </a:xfrm>
        <a:prstGeom prst="rect">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tx1"/>
              </a:solidFill>
              <a:latin typeface="Gill Sans MT Condensed" panose="020B0506020104020203" pitchFamily="34" charset="0"/>
            </a:rPr>
            <a:t>Our connections</a:t>
          </a:r>
        </a:p>
      </dsp:txBody>
      <dsp:txXfrm>
        <a:off x="4509492" y="94345"/>
        <a:ext cx="1975587" cy="576000"/>
      </dsp:txXfrm>
    </dsp:sp>
    <dsp:sp modelId="{17B2C601-AA95-4CD1-A235-6932762A7F60}">
      <dsp:nvSpPr>
        <dsp:cNvPr id="0" name=""/>
        <dsp:cNvSpPr/>
      </dsp:nvSpPr>
      <dsp:spPr>
        <a:xfrm>
          <a:off x="4509492" y="670345"/>
          <a:ext cx="1975587" cy="3348899"/>
        </a:xfrm>
        <a:prstGeom prst="rect">
          <a:avLst/>
        </a:prstGeom>
        <a:solidFill>
          <a:schemeClr val="accent1">
            <a:alpha val="90000"/>
            <a:tint val="40000"/>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solidFill>
                <a:schemeClr val="tx1"/>
              </a:solidFill>
              <a:latin typeface="Gill Sans MT Condensed" panose="020B0506020104020203" pitchFamily="34" charset="0"/>
            </a:rPr>
            <a:t>We are connected to a wide range of focused experts and partners, meaning we just do what we are good at.</a:t>
          </a:r>
        </a:p>
      </dsp:txBody>
      <dsp:txXfrm>
        <a:off x="4509492" y="670345"/>
        <a:ext cx="1975587" cy="3348899"/>
      </dsp:txXfrm>
    </dsp:sp>
    <dsp:sp modelId="{DF42EB6D-1AC5-4595-BA99-0CADDCCDB22D}">
      <dsp:nvSpPr>
        <dsp:cNvPr id="0" name=""/>
        <dsp:cNvSpPr/>
      </dsp:nvSpPr>
      <dsp:spPr>
        <a:xfrm>
          <a:off x="6761661" y="94345"/>
          <a:ext cx="1975587" cy="576000"/>
        </a:xfrm>
        <a:prstGeom prst="rect">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tx1"/>
              </a:solidFill>
              <a:latin typeface="Gill Sans MT Condensed" panose="020B0506020104020203" pitchFamily="34" charset="0"/>
            </a:rPr>
            <a:t>Our team</a:t>
          </a:r>
        </a:p>
      </dsp:txBody>
      <dsp:txXfrm>
        <a:off x="6761661" y="94345"/>
        <a:ext cx="1975587" cy="576000"/>
      </dsp:txXfrm>
    </dsp:sp>
    <dsp:sp modelId="{C01A4787-5A41-4F95-BA87-8C58FA71ADF0}">
      <dsp:nvSpPr>
        <dsp:cNvPr id="0" name=""/>
        <dsp:cNvSpPr/>
      </dsp:nvSpPr>
      <dsp:spPr>
        <a:xfrm>
          <a:off x="6761661" y="670345"/>
          <a:ext cx="1975587" cy="3348899"/>
        </a:xfrm>
        <a:prstGeom prst="rect">
          <a:avLst/>
        </a:prstGeom>
        <a:solidFill>
          <a:schemeClr val="accent1">
            <a:alpha val="90000"/>
            <a:tint val="40000"/>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solidFill>
                <a:schemeClr val="tx1"/>
              </a:solidFill>
              <a:latin typeface="Gill Sans MT Condensed" panose="020B0506020104020203" pitchFamily="34" charset="0"/>
            </a:rPr>
            <a:t>We are built from trust and relationships, having worked together across many years and projects</a:t>
          </a:r>
        </a:p>
      </dsp:txBody>
      <dsp:txXfrm>
        <a:off x="6761661" y="670345"/>
        <a:ext cx="1975587" cy="3348899"/>
      </dsp:txXfrm>
    </dsp:sp>
    <dsp:sp modelId="{18372CD5-FB99-40E7-B00A-5E1741139821}">
      <dsp:nvSpPr>
        <dsp:cNvPr id="0" name=""/>
        <dsp:cNvSpPr/>
      </dsp:nvSpPr>
      <dsp:spPr>
        <a:xfrm>
          <a:off x="9013831" y="94345"/>
          <a:ext cx="1975587" cy="576000"/>
        </a:xfrm>
        <a:prstGeom prst="rect">
          <a:avLst/>
        </a:prstGeom>
        <a:solidFill>
          <a:schemeClr val="accent1">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solidFill>
                <a:schemeClr val="tx1"/>
              </a:solidFill>
              <a:latin typeface="Gill Sans MT Condensed" panose="020B0506020104020203" pitchFamily="34" charset="0"/>
            </a:rPr>
            <a:t>Our choice</a:t>
          </a:r>
        </a:p>
      </dsp:txBody>
      <dsp:txXfrm>
        <a:off x="9013831" y="94345"/>
        <a:ext cx="1975587" cy="576000"/>
      </dsp:txXfrm>
    </dsp:sp>
    <dsp:sp modelId="{9F2077EE-9972-4A75-B2DE-3EC515237728}">
      <dsp:nvSpPr>
        <dsp:cNvPr id="0" name=""/>
        <dsp:cNvSpPr/>
      </dsp:nvSpPr>
      <dsp:spPr>
        <a:xfrm>
          <a:off x="9013831" y="670345"/>
          <a:ext cx="1975587" cy="3348899"/>
        </a:xfrm>
        <a:prstGeom prst="rect">
          <a:avLst/>
        </a:prstGeom>
        <a:solidFill>
          <a:schemeClr val="accent1">
            <a:alpha val="90000"/>
            <a:tint val="40000"/>
            <a:hueOff val="0"/>
            <a:satOff val="0"/>
            <a:lumOff val="0"/>
            <a:alphaOff val="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Char char="•"/>
          </a:pPr>
          <a:r>
            <a:rPr lang="en-GB" sz="2000" kern="1200" dirty="0">
              <a:solidFill>
                <a:schemeClr val="tx1"/>
              </a:solidFill>
              <a:latin typeface="Gill Sans MT Condensed" panose="020B0506020104020203" pitchFamily="34" charset="0"/>
            </a:rPr>
            <a:t>We don’t have to do this, but this is what we enjoy!</a:t>
          </a:r>
        </a:p>
      </dsp:txBody>
      <dsp:txXfrm>
        <a:off x="9013831" y="670345"/>
        <a:ext cx="1975587" cy="334889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84183" cy="502596"/>
          </a:xfrm>
          <a:prstGeom prst="rect">
            <a:avLst/>
          </a:prstGeom>
          <a:noFill/>
          <a:ln>
            <a:noFill/>
          </a:ln>
        </p:spPr>
        <p:txBody>
          <a:bodyPr spcFirstLastPara="1" wrap="square" lIns="96572" tIns="48273" rIns="96572" bIns="48273" anchor="t"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900799" y="0"/>
            <a:ext cx="2984183" cy="502596"/>
          </a:xfrm>
          <a:prstGeom prst="rect">
            <a:avLst/>
          </a:prstGeom>
          <a:noFill/>
          <a:ln>
            <a:noFill/>
          </a:ln>
        </p:spPr>
        <p:txBody>
          <a:bodyPr spcFirstLastPara="1" wrap="square" lIns="96572" tIns="48273" rIns="96572" bIns="48273" anchor="t" anchorCtr="0">
            <a:noAutofit/>
          </a:bodyPr>
          <a:lstStyle>
            <a:lvl1pPr marR="0" lvl="0" algn="r"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39738" y="1252538"/>
            <a:ext cx="6007100" cy="33797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8658" y="4820741"/>
            <a:ext cx="5509260" cy="3944243"/>
          </a:xfrm>
          <a:prstGeom prst="rect">
            <a:avLst/>
          </a:prstGeom>
          <a:noFill/>
          <a:ln>
            <a:noFill/>
          </a:ln>
        </p:spPr>
        <p:txBody>
          <a:bodyPr spcFirstLastPara="1" wrap="square" lIns="96572" tIns="48273" rIns="96572" bIns="48273"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514531"/>
            <a:ext cx="2984183" cy="502595"/>
          </a:xfrm>
          <a:prstGeom prst="rect">
            <a:avLst/>
          </a:prstGeom>
          <a:noFill/>
          <a:ln>
            <a:noFill/>
          </a:ln>
        </p:spPr>
        <p:txBody>
          <a:bodyPr spcFirstLastPara="1" wrap="square" lIns="96572" tIns="48273" rIns="96572" bIns="48273" anchor="b" anchorCtr="0">
            <a:noAutofit/>
          </a:bodyPr>
          <a:lstStyle>
            <a:lvl1pPr marR="0" lvl="0" algn="l" rtl="0">
              <a:lnSpc>
                <a:spcPct val="100000"/>
              </a:lnSpc>
              <a:spcBef>
                <a:spcPts val="0"/>
              </a:spcBef>
              <a:spcAft>
                <a:spcPts val="0"/>
              </a:spcAft>
              <a:buClr>
                <a:srgbClr val="000000"/>
              </a:buClr>
              <a:buSzPts val="1400"/>
              <a:buFont typeface="Arial"/>
              <a:buNone/>
              <a:defRPr sz="1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9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900799" y="9514531"/>
            <a:ext cx="2984183" cy="502595"/>
          </a:xfrm>
          <a:prstGeom prst="rect">
            <a:avLst/>
          </a:prstGeom>
          <a:noFill/>
          <a:ln>
            <a:noFill/>
          </a:ln>
        </p:spPr>
        <p:txBody>
          <a:bodyPr spcFirstLastPara="1" wrap="square" lIns="96572" tIns="48273" rIns="96572" bIns="48273" anchor="b" anchorCtr="0">
            <a:noAutofit/>
          </a:bodyPr>
          <a:lstStyle/>
          <a:p>
            <a:pPr algn="r">
              <a:buSzPts val="1200"/>
            </a:pPr>
            <a:fld id="{00000000-1234-1234-1234-123412341234}" type="slidenum">
              <a:rPr lang="en-GB" sz="1300" smtClean="0">
                <a:solidFill>
                  <a:schemeClr val="dk1"/>
                </a:solidFill>
                <a:latin typeface="Calibri"/>
                <a:ea typeface="Calibri"/>
                <a:cs typeface="Calibri"/>
                <a:sym typeface="Calibri"/>
              </a:rPr>
              <a:pPr algn="r">
                <a:buSzPts val="1200"/>
              </a:pPr>
              <a:t>‹#›</a:t>
            </a:fld>
            <a:endParaRPr lang="en-GB" sz="13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notes"/>
          <p:cNvSpPr txBox="1">
            <a:spLocks noGrp="1"/>
          </p:cNvSpPr>
          <p:nvPr>
            <p:ph type="body" idx="1"/>
          </p:nvPr>
        </p:nvSpPr>
        <p:spPr>
          <a:xfrm>
            <a:off x="688658" y="4820741"/>
            <a:ext cx="5509260" cy="3944243"/>
          </a:xfrm>
          <a:prstGeom prst="rect">
            <a:avLst/>
          </a:prstGeom>
          <a:noFill/>
          <a:ln>
            <a:noFill/>
          </a:ln>
        </p:spPr>
        <p:txBody>
          <a:bodyPr spcFirstLastPara="1" wrap="square" lIns="96572" tIns="48273" rIns="96572" bIns="48273" anchor="t" anchorCtr="0">
            <a:noAutofit/>
          </a:bodyPr>
          <a:lstStyle/>
          <a:p>
            <a:pPr marL="0" indent="0"/>
            <a:endParaRPr/>
          </a:p>
        </p:txBody>
      </p:sp>
      <p:sp>
        <p:nvSpPr>
          <p:cNvPr id="97" name="Google Shape;97;p1:notes"/>
          <p:cNvSpPr>
            <a:spLocks noGrp="1" noRot="1" noChangeAspect="1"/>
          </p:cNvSpPr>
          <p:nvPr>
            <p:ph type="sldImg" idx="2"/>
          </p:nvPr>
        </p:nvSpPr>
        <p:spPr>
          <a:xfrm>
            <a:off x="439738" y="1252538"/>
            <a:ext cx="6007100" cy="33797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a:extLst>
            <a:ext uri="{FF2B5EF4-FFF2-40B4-BE49-F238E27FC236}">
              <a16:creationId xmlns:a16="http://schemas.microsoft.com/office/drawing/2014/main" id="{3DF9B6ED-E840-2188-3C3C-877DB20B79F7}"/>
            </a:ext>
          </a:extLst>
        </p:cNvPr>
        <p:cNvGrpSpPr/>
        <p:nvPr/>
      </p:nvGrpSpPr>
      <p:grpSpPr>
        <a:xfrm>
          <a:off x="0" y="0"/>
          <a:ext cx="0" cy="0"/>
          <a:chOff x="0" y="0"/>
          <a:chExt cx="0" cy="0"/>
        </a:xfrm>
      </p:grpSpPr>
      <p:sp>
        <p:nvSpPr>
          <p:cNvPr id="307" name="Google Shape;307;p51:notes">
            <a:extLst>
              <a:ext uri="{FF2B5EF4-FFF2-40B4-BE49-F238E27FC236}">
                <a16:creationId xmlns:a16="http://schemas.microsoft.com/office/drawing/2014/main" id="{057DE5BE-1A7D-052C-81E6-42CCE37276D1}"/>
              </a:ext>
            </a:extLst>
          </p:cNvPr>
          <p:cNvSpPr txBox="1">
            <a:spLocks noGrp="1"/>
          </p:cNvSpPr>
          <p:nvPr>
            <p:ph type="body" idx="1"/>
          </p:nvPr>
        </p:nvSpPr>
        <p:spPr>
          <a:xfrm>
            <a:off x="688658" y="4820741"/>
            <a:ext cx="5509260" cy="3944243"/>
          </a:xfrm>
          <a:prstGeom prst="rect">
            <a:avLst/>
          </a:prstGeom>
          <a:noFill/>
          <a:ln>
            <a:noFill/>
          </a:ln>
        </p:spPr>
        <p:txBody>
          <a:bodyPr spcFirstLastPara="1" wrap="square" lIns="96572" tIns="48273" rIns="96572" bIns="48273" anchor="t" anchorCtr="0">
            <a:noAutofit/>
          </a:bodyPr>
          <a:lstStyle/>
          <a:p>
            <a:pPr marL="0" indent="0"/>
            <a:endParaRPr/>
          </a:p>
        </p:txBody>
      </p:sp>
      <p:sp>
        <p:nvSpPr>
          <p:cNvPr id="308" name="Google Shape;308;p51:notes">
            <a:extLst>
              <a:ext uri="{FF2B5EF4-FFF2-40B4-BE49-F238E27FC236}">
                <a16:creationId xmlns:a16="http://schemas.microsoft.com/office/drawing/2014/main" id="{922859BB-ACD0-4AE4-063F-C040A7D83DB0}"/>
              </a:ext>
            </a:extLst>
          </p:cNvPr>
          <p:cNvSpPr>
            <a:spLocks noGrp="1" noRot="1" noChangeAspect="1"/>
          </p:cNvSpPr>
          <p:nvPr>
            <p:ph type="sldImg" idx="2"/>
          </p:nvPr>
        </p:nvSpPr>
        <p:spPr>
          <a:xfrm>
            <a:off x="439738" y="1252538"/>
            <a:ext cx="6007100" cy="33797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906995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9">
          <a:extLst>
            <a:ext uri="{FF2B5EF4-FFF2-40B4-BE49-F238E27FC236}">
              <a16:creationId xmlns:a16="http://schemas.microsoft.com/office/drawing/2014/main" id="{47FEB6ED-D66B-6A88-D7E7-DE89D8A871B7}"/>
            </a:ext>
          </a:extLst>
        </p:cNvPr>
        <p:cNvGrpSpPr/>
        <p:nvPr/>
      </p:nvGrpSpPr>
      <p:grpSpPr>
        <a:xfrm>
          <a:off x="0" y="0"/>
          <a:ext cx="0" cy="0"/>
          <a:chOff x="0" y="0"/>
          <a:chExt cx="0" cy="0"/>
        </a:xfrm>
      </p:grpSpPr>
      <p:sp>
        <p:nvSpPr>
          <p:cNvPr id="760" name="Google Shape;760;p30:notes">
            <a:extLst>
              <a:ext uri="{FF2B5EF4-FFF2-40B4-BE49-F238E27FC236}">
                <a16:creationId xmlns:a16="http://schemas.microsoft.com/office/drawing/2014/main" id="{EA1A0270-5AF9-5D84-6579-0F448E4B5B45}"/>
              </a:ext>
            </a:extLst>
          </p:cNvPr>
          <p:cNvSpPr txBox="1">
            <a:spLocks noGrp="1"/>
          </p:cNvSpPr>
          <p:nvPr>
            <p:ph type="body" idx="1"/>
          </p:nvPr>
        </p:nvSpPr>
        <p:spPr>
          <a:xfrm>
            <a:off x="688658" y="4820741"/>
            <a:ext cx="5509260" cy="3944243"/>
          </a:xfrm>
          <a:prstGeom prst="rect">
            <a:avLst/>
          </a:prstGeom>
          <a:noFill/>
          <a:ln>
            <a:noFill/>
          </a:ln>
        </p:spPr>
        <p:txBody>
          <a:bodyPr spcFirstLastPara="1" wrap="square" lIns="96572" tIns="48273" rIns="96572" bIns="48273" anchor="t" anchorCtr="0">
            <a:noAutofit/>
          </a:bodyPr>
          <a:lstStyle/>
          <a:p>
            <a:pPr marL="0" indent="0"/>
            <a:endParaRPr/>
          </a:p>
        </p:txBody>
      </p:sp>
      <p:sp>
        <p:nvSpPr>
          <p:cNvPr id="761" name="Google Shape;761;p30:notes">
            <a:extLst>
              <a:ext uri="{FF2B5EF4-FFF2-40B4-BE49-F238E27FC236}">
                <a16:creationId xmlns:a16="http://schemas.microsoft.com/office/drawing/2014/main" id="{F69AE4FF-4D00-70EE-1BB0-1487A90C288B}"/>
              </a:ext>
            </a:extLst>
          </p:cNvPr>
          <p:cNvSpPr>
            <a:spLocks noGrp="1" noRot="1" noChangeAspect="1"/>
          </p:cNvSpPr>
          <p:nvPr>
            <p:ph type="sldImg" idx="2"/>
          </p:nvPr>
        </p:nvSpPr>
        <p:spPr>
          <a:xfrm>
            <a:off x="439738" y="1252538"/>
            <a:ext cx="6007100" cy="33797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07080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47:notes"/>
          <p:cNvSpPr txBox="1">
            <a:spLocks noGrp="1"/>
          </p:cNvSpPr>
          <p:nvPr>
            <p:ph type="body" idx="1"/>
          </p:nvPr>
        </p:nvSpPr>
        <p:spPr>
          <a:xfrm>
            <a:off x="688658" y="4820741"/>
            <a:ext cx="5509260" cy="3944243"/>
          </a:xfrm>
          <a:prstGeom prst="rect">
            <a:avLst/>
          </a:prstGeom>
          <a:noFill/>
          <a:ln>
            <a:noFill/>
          </a:ln>
        </p:spPr>
        <p:txBody>
          <a:bodyPr spcFirstLastPara="1" wrap="square" lIns="96572" tIns="48273" rIns="96572" bIns="48273" anchor="t" anchorCtr="0">
            <a:noAutofit/>
          </a:bodyPr>
          <a:lstStyle/>
          <a:p>
            <a:pPr marL="0" indent="0"/>
            <a:endParaRPr/>
          </a:p>
        </p:txBody>
      </p:sp>
      <p:sp>
        <p:nvSpPr>
          <p:cNvPr id="142" name="Google Shape;142;p47:notes"/>
          <p:cNvSpPr>
            <a:spLocks noGrp="1" noRot="1" noChangeAspect="1"/>
          </p:cNvSpPr>
          <p:nvPr>
            <p:ph type="sldImg" idx="2"/>
          </p:nvPr>
        </p:nvSpPr>
        <p:spPr>
          <a:xfrm>
            <a:off x="439738" y="1252538"/>
            <a:ext cx="6007100" cy="33797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a:extLst>
            <a:ext uri="{FF2B5EF4-FFF2-40B4-BE49-F238E27FC236}">
              <a16:creationId xmlns:a16="http://schemas.microsoft.com/office/drawing/2014/main" id="{226D5C95-8609-EA67-E010-9FFB5B213BF4}"/>
            </a:ext>
          </a:extLst>
        </p:cNvPr>
        <p:cNvGrpSpPr/>
        <p:nvPr/>
      </p:nvGrpSpPr>
      <p:grpSpPr>
        <a:xfrm>
          <a:off x="0" y="0"/>
          <a:ext cx="0" cy="0"/>
          <a:chOff x="0" y="0"/>
          <a:chExt cx="0" cy="0"/>
        </a:xfrm>
      </p:grpSpPr>
      <p:sp>
        <p:nvSpPr>
          <p:cNvPr id="109" name="Google Shape;109;g31268b9cbc7_0_1:notes">
            <a:extLst>
              <a:ext uri="{FF2B5EF4-FFF2-40B4-BE49-F238E27FC236}">
                <a16:creationId xmlns:a16="http://schemas.microsoft.com/office/drawing/2014/main" id="{3AC8A54D-F95C-D6B3-4921-CFB0CBFF3D91}"/>
              </a:ext>
            </a:extLst>
          </p:cNvPr>
          <p:cNvSpPr txBox="1">
            <a:spLocks noGrp="1"/>
          </p:cNvSpPr>
          <p:nvPr>
            <p:ph type="body" idx="1"/>
          </p:nvPr>
        </p:nvSpPr>
        <p:spPr>
          <a:xfrm>
            <a:off x="688658" y="4820742"/>
            <a:ext cx="5509260" cy="3944407"/>
          </a:xfrm>
          <a:prstGeom prst="rect">
            <a:avLst/>
          </a:prstGeom>
          <a:noFill/>
          <a:ln>
            <a:noFill/>
          </a:ln>
        </p:spPr>
        <p:txBody>
          <a:bodyPr spcFirstLastPara="1" wrap="square" lIns="96572" tIns="48273" rIns="96572" bIns="48273" anchor="t" anchorCtr="0">
            <a:noAutofit/>
          </a:bodyPr>
          <a:lstStyle/>
          <a:p>
            <a:pPr marL="0" indent="0"/>
            <a:endParaRPr/>
          </a:p>
        </p:txBody>
      </p:sp>
      <p:sp>
        <p:nvSpPr>
          <p:cNvPr id="110" name="Google Shape;110;g31268b9cbc7_0_1:notes">
            <a:extLst>
              <a:ext uri="{FF2B5EF4-FFF2-40B4-BE49-F238E27FC236}">
                <a16:creationId xmlns:a16="http://schemas.microsoft.com/office/drawing/2014/main" id="{559C779E-C39D-5D78-EB54-834E9CC92FF6}"/>
              </a:ext>
            </a:extLst>
          </p:cNvPr>
          <p:cNvSpPr>
            <a:spLocks noGrp="1" noRot="1" noChangeAspect="1"/>
          </p:cNvSpPr>
          <p:nvPr>
            <p:ph type="sldImg" idx="2"/>
          </p:nvPr>
        </p:nvSpPr>
        <p:spPr>
          <a:xfrm>
            <a:off x="439738" y="1252538"/>
            <a:ext cx="6007100" cy="33797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65607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31268b9cbc7_0_31:notes"/>
          <p:cNvSpPr txBox="1">
            <a:spLocks noGrp="1"/>
          </p:cNvSpPr>
          <p:nvPr>
            <p:ph type="body" idx="1"/>
          </p:nvPr>
        </p:nvSpPr>
        <p:spPr>
          <a:xfrm>
            <a:off x="688658" y="4820742"/>
            <a:ext cx="5509260" cy="3944407"/>
          </a:xfrm>
          <a:prstGeom prst="rect">
            <a:avLst/>
          </a:prstGeom>
          <a:noFill/>
          <a:ln>
            <a:noFill/>
          </a:ln>
        </p:spPr>
        <p:txBody>
          <a:bodyPr spcFirstLastPara="1" wrap="square" lIns="96572" tIns="48273" rIns="96572" bIns="48273" anchor="t" anchorCtr="0">
            <a:noAutofit/>
          </a:bodyPr>
          <a:lstStyle/>
          <a:p>
            <a:pPr marL="0" indent="0"/>
            <a:endParaRPr/>
          </a:p>
        </p:txBody>
      </p:sp>
      <p:sp>
        <p:nvSpPr>
          <p:cNvPr id="160" name="Google Shape;160;g31268b9cbc7_0_31:notes"/>
          <p:cNvSpPr>
            <a:spLocks noGrp="1" noRot="1" noChangeAspect="1"/>
          </p:cNvSpPr>
          <p:nvPr>
            <p:ph type="sldImg" idx="2"/>
          </p:nvPr>
        </p:nvSpPr>
        <p:spPr>
          <a:xfrm>
            <a:off x="439738" y="1252538"/>
            <a:ext cx="6007100" cy="33797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a:extLst>
            <a:ext uri="{FF2B5EF4-FFF2-40B4-BE49-F238E27FC236}">
              <a16:creationId xmlns:a16="http://schemas.microsoft.com/office/drawing/2014/main" id="{DC40A8BF-D336-EB51-87B1-D50DD8AC7D52}"/>
            </a:ext>
          </a:extLst>
        </p:cNvPr>
        <p:cNvGrpSpPr/>
        <p:nvPr/>
      </p:nvGrpSpPr>
      <p:grpSpPr>
        <a:xfrm>
          <a:off x="0" y="0"/>
          <a:ext cx="0" cy="0"/>
          <a:chOff x="0" y="0"/>
          <a:chExt cx="0" cy="0"/>
        </a:xfrm>
      </p:grpSpPr>
      <p:sp>
        <p:nvSpPr>
          <p:cNvPr id="159" name="Google Shape;159;g31268b9cbc7_0_31:notes">
            <a:extLst>
              <a:ext uri="{FF2B5EF4-FFF2-40B4-BE49-F238E27FC236}">
                <a16:creationId xmlns:a16="http://schemas.microsoft.com/office/drawing/2014/main" id="{237A4F0C-A631-D47D-BC37-F9FCB214C0F4}"/>
              </a:ext>
            </a:extLst>
          </p:cNvPr>
          <p:cNvSpPr txBox="1">
            <a:spLocks noGrp="1"/>
          </p:cNvSpPr>
          <p:nvPr>
            <p:ph type="body" idx="1"/>
          </p:nvPr>
        </p:nvSpPr>
        <p:spPr>
          <a:xfrm>
            <a:off x="688658" y="4820742"/>
            <a:ext cx="5509260" cy="3944407"/>
          </a:xfrm>
          <a:prstGeom prst="rect">
            <a:avLst/>
          </a:prstGeom>
          <a:noFill/>
          <a:ln>
            <a:noFill/>
          </a:ln>
        </p:spPr>
        <p:txBody>
          <a:bodyPr spcFirstLastPara="1" wrap="square" lIns="96572" tIns="48273" rIns="96572" bIns="48273" anchor="t" anchorCtr="0">
            <a:noAutofit/>
          </a:bodyPr>
          <a:lstStyle/>
          <a:p>
            <a:pPr marL="0" indent="0"/>
            <a:endParaRPr/>
          </a:p>
        </p:txBody>
      </p:sp>
      <p:sp>
        <p:nvSpPr>
          <p:cNvPr id="160" name="Google Shape;160;g31268b9cbc7_0_31:notes">
            <a:extLst>
              <a:ext uri="{FF2B5EF4-FFF2-40B4-BE49-F238E27FC236}">
                <a16:creationId xmlns:a16="http://schemas.microsoft.com/office/drawing/2014/main" id="{FFDE5DE4-C727-AC70-5264-6B15FFCC7458}"/>
              </a:ext>
            </a:extLst>
          </p:cNvPr>
          <p:cNvSpPr>
            <a:spLocks noGrp="1" noRot="1" noChangeAspect="1"/>
          </p:cNvSpPr>
          <p:nvPr>
            <p:ph type="sldImg" idx="2"/>
          </p:nvPr>
        </p:nvSpPr>
        <p:spPr>
          <a:xfrm>
            <a:off x="439738" y="1252538"/>
            <a:ext cx="6007100" cy="33797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79668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31268b9cbc7_0_31:notes"/>
          <p:cNvSpPr txBox="1">
            <a:spLocks noGrp="1"/>
          </p:cNvSpPr>
          <p:nvPr>
            <p:ph type="body" idx="1"/>
          </p:nvPr>
        </p:nvSpPr>
        <p:spPr>
          <a:xfrm>
            <a:off x="688658" y="4820742"/>
            <a:ext cx="5509260" cy="3944407"/>
          </a:xfrm>
          <a:prstGeom prst="rect">
            <a:avLst/>
          </a:prstGeom>
          <a:noFill/>
          <a:ln>
            <a:noFill/>
          </a:ln>
        </p:spPr>
        <p:txBody>
          <a:bodyPr spcFirstLastPara="1" wrap="square" lIns="96572" tIns="48273" rIns="96572" bIns="48273" anchor="t" anchorCtr="0">
            <a:noAutofit/>
          </a:bodyPr>
          <a:lstStyle/>
          <a:p>
            <a:pPr marL="0" indent="0"/>
            <a:endParaRPr/>
          </a:p>
        </p:txBody>
      </p:sp>
      <p:sp>
        <p:nvSpPr>
          <p:cNvPr id="160" name="Google Shape;160;g31268b9cbc7_0_31:notes"/>
          <p:cNvSpPr>
            <a:spLocks noGrp="1" noRot="1" noChangeAspect="1"/>
          </p:cNvSpPr>
          <p:nvPr>
            <p:ph type="sldImg" idx="2"/>
          </p:nvPr>
        </p:nvSpPr>
        <p:spPr>
          <a:xfrm>
            <a:off x="439738" y="1252538"/>
            <a:ext cx="6007100" cy="33797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13224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a:extLst>
            <a:ext uri="{FF2B5EF4-FFF2-40B4-BE49-F238E27FC236}">
              <a16:creationId xmlns:a16="http://schemas.microsoft.com/office/drawing/2014/main" id="{215C9C80-5767-672A-BD8F-349460C78AAC}"/>
            </a:ext>
          </a:extLst>
        </p:cNvPr>
        <p:cNvGrpSpPr/>
        <p:nvPr/>
      </p:nvGrpSpPr>
      <p:grpSpPr>
        <a:xfrm>
          <a:off x="0" y="0"/>
          <a:ext cx="0" cy="0"/>
          <a:chOff x="0" y="0"/>
          <a:chExt cx="0" cy="0"/>
        </a:xfrm>
      </p:grpSpPr>
      <p:sp>
        <p:nvSpPr>
          <p:cNvPr id="109" name="Google Shape;109;g31268b9cbc7_0_1:notes">
            <a:extLst>
              <a:ext uri="{FF2B5EF4-FFF2-40B4-BE49-F238E27FC236}">
                <a16:creationId xmlns:a16="http://schemas.microsoft.com/office/drawing/2014/main" id="{B0ADB32A-D4B6-EDC8-DAB7-18F2835C6917}"/>
              </a:ext>
            </a:extLst>
          </p:cNvPr>
          <p:cNvSpPr txBox="1">
            <a:spLocks noGrp="1"/>
          </p:cNvSpPr>
          <p:nvPr>
            <p:ph type="body" idx="1"/>
          </p:nvPr>
        </p:nvSpPr>
        <p:spPr>
          <a:xfrm>
            <a:off x="688658" y="4820742"/>
            <a:ext cx="5509260" cy="3944407"/>
          </a:xfrm>
          <a:prstGeom prst="rect">
            <a:avLst/>
          </a:prstGeom>
          <a:noFill/>
          <a:ln>
            <a:noFill/>
          </a:ln>
        </p:spPr>
        <p:txBody>
          <a:bodyPr spcFirstLastPara="1" wrap="square" lIns="96572" tIns="48273" rIns="96572" bIns="48273" anchor="t" anchorCtr="0">
            <a:noAutofit/>
          </a:bodyPr>
          <a:lstStyle/>
          <a:p>
            <a:pPr marL="0" indent="0"/>
            <a:endParaRPr/>
          </a:p>
        </p:txBody>
      </p:sp>
      <p:sp>
        <p:nvSpPr>
          <p:cNvPr id="110" name="Google Shape;110;g31268b9cbc7_0_1:notes">
            <a:extLst>
              <a:ext uri="{FF2B5EF4-FFF2-40B4-BE49-F238E27FC236}">
                <a16:creationId xmlns:a16="http://schemas.microsoft.com/office/drawing/2014/main" id="{95B11E91-7A92-A36D-9342-0D53FA365B40}"/>
              </a:ext>
            </a:extLst>
          </p:cNvPr>
          <p:cNvSpPr>
            <a:spLocks noGrp="1" noRot="1" noChangeAspect="1"/>
          </p:cNvSpPr>
          <p:nvPr>
            <p:ph type="sldImg" idx="2"/>
          </p:nvPr>
        </p:nvSpPr>
        <p:spPr>
          <a:xfrm>
            <a:off x="439738" y="1252538"/>
            <a:ext cx="6007100" cy="33797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20260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31268b9cbc7_0_1:notes"/>
          <p:cNvSpPr txBox="1">
            <a:spLocks noGrp="1"/>
          </p:cNvSpPr>
          <p:nvPr>
            <p:ph type="body" idx="1"/>
          </p:nvPr>
        </p:nvSpPr>
        <p:spPr>
          <a:xfrm>
            <a:off x="688658" y="4820742"/>
            <a:ext cx="5509260" cy="3944407"/>
          </a:xfrm>
          <a:prstGeom prst="rect">
            <a:avLst/>
          </a:prstGeom>
          <a:noFill/>
          <a:ln>
            <a:noFill/>
          </a:ln>
        </p:spPr>
        <p:txBody>
          <a:bodyPr spcFirstLastPara="1" wrap="square" lIns="96572" tIns="48273" rIns="96572" bIns="48273" anchor="t" anchorCtr="0">
            <a:noAutofit/>
          </a:bodyPr>
          <a:lstStyle/>
          <a:p>
            <a:pPr marL="0" indent="0"/>
            <a:endParaRPr/>
          </a:p>
        </p:txBody>
      </p:sp>
      <p:sp>
        <p:nvSpPr>
          <p:cNvPr id="110" name="Google Shape;110;g31268b9cbc7_0_1:notes"/>
          <p:cNvSpPr>
            <a:spLocks noGrp="1" noRot="1" noChangeAspect="1"/>
          </p:cNvSpPr>
          <p:nvPr>
            <p:ph type="sldImg" idx="2"/>
          </p:nvPr>
        </p:nvSpPr>
        <p:spPr>
          <a:xfrm>
            <a:off x="439738" y="1252538"/>
            <a:ext cx="6007100" cy="33797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a:extLst>
            <a:ext uri="{FF2B5EF4-FFF2-40B4-BE49-F238E27FC236}">
              <a16:creationId xmlns:a16="http://schemas.microsoft.com/office/drawing/2014/main" id="{215C9C80-5767-672A-BD8F-349460C78AAC}"/>
            </a:ext>
          </a:extLst>
        </p:cNvPr>
        <p:cNvGrpSpPr/>
        <p:nvPr/>
      </p:nvGrpSpPr>
      <p:grpSpPr>
        <a:xfrm>
          <a:off x="0" y="0"/>
          <a:ext cx="0" cy="0"/>
          <a:chOff x="0" y="0"/>
          <a:chExt cx="0" cy="0"/>
        </a:xfrm>
      </p:grpSpPr>
      <p:sp>
        <p:nvSpPr>
          <p:cNvPr id="109" name="Google Shape;109;g31268b9cbc7_0_1:notes">
            <a:extLst>
              <a:ext uri="{FF2B5EF4-FFF2-40B4-BE49-F238E27FC236}">
                <a16:creationId xmlns:a16="http://schemas.microsoft.com/office/drawing/2014/main" id="{B0ADB32A-D4B6-EDC8-DAB7-18F2835C6917}"/>
              </a:ext>
            </a:extLst>
          </p:cNvPr>
          <p:cNvSpPr txBox="1">
            <a:spLocks noGrp="1"/>
          </p:cNvSpPr>
          <p:nvPr>
            <p:ph type="body" idx="1"/>
          </p:nvPr>
        </p:nvSpPr>
        <p:spPr>
          <a:xfrm>
            <a:off x="688658" y="4820742"/>
            <a:ext cx="5509260" cy="3944407"/>
          </a:xfrm>
          <a:prstGeom prst="rect">
            <a:avLst/>
          </a:prstGeom>
          <a:noFill/>
          <a:ln>
            <a:noFill/>
          </a:ln>
        </p:spPr>
        <p:txBody>
          <a:bodyPr spcFirstLastPara="1" wrap="square" lIns="96572" tIns="48273" rIns="96572" bIns="48273" anchor="t" anchorCtr="0">
            <a:noAutofit/>
          </a:bodyPr>
          <a:lstStyle/>
          <a:p>
            <a:pPr marL="0" indent="0"/>
            <a:endParaRPr/>
          </a:p>
        </p:txBody>
      </p:sp>
      <p:sp>
        <p:nvSpPr>
          <p:cNvPr id="110" name="Google Shape;110;g31268b9cbc7_0_1:notes">
            <a:extLst>
              <a:ext uri="{FF2B5EF4-FFF2-40B4-BE49-F238E27FC236}">
                <a16:creationId xmlns:a16="http://schemas.microsoft.com/office/drawing/2014/main" id="{95B11E91-7A92-A36D-9342-0D53FA365B40}"/>
              </a:ext>
            </a:extLst>
          </p:cNvPr>
          <p:cNvSpPr>
            <a:spLocks noGrp="1" noRot="1" noChangeAspect="1"/>
          </p:cNvSpPr>
          <p:nvPr>
            <p:ph type="sldImg" idx="2"/>
          </p:nvPr>
        </p:nvSpPr>
        <p:spPr>
          <a:xfrm>
            <a:off x="439738" y="1252538"/>
            <a:ext cx="6007100" cy="33797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220662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3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3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9"/>
        <p:cNvGrpSpPr/>
        <p:nvPr/>
      </p:nvGrpSpPr>
      <p:grpSpPr>
        <a:xfrm>
          <a:off x="0" y="0"/>
          <a:ext cx="0" cy="0"/>
          <a:chOff x="0" y="0"/>
          <a:chExt cx="0" cy="0"/>
        </a:xfrm>
      </p:grpSpPr>
      <p:sp>
        <p:nvSpPr>
          <p:cNvPr id="30" name="Google Shape;30;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5"/>
        <p:cNvGrpSpPr/>
        <p:nvPr/>
      </p:nvGrpSpPr>
      <p:grpSpPr>
        <a:xfrm>
          <a:off x="0" y="0"/>
          <a:ext cx="0" cy="0"/>
          <a:chOff x="0" y="0"/>
          <a:chExt cx="0" cy="0"/>
        </a:xfrm>
      </p:grpSpPr>
      <p:sp>
        <p:nvSpPr>
          <p:cNvPr id="36" name="Google Shape;36;p3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37" name="Google Shape;37;p3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8" name="Google Shape;38;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1"/>
        <p:cNvGrpSpPr/>
        <p:nvPr/>
      </p:nvGrpSpPr>
      <p:grpSpPr>
        <a:xfrm>
          <a:off x="0" y="0"/>
          <a:ext cx="0" cy="0"/>
          <a:chOff x="0" y="0"/>
          <a:chExt cx="0" cy="0"/>
        </a:xfrm>
      </p:grpSpPr>
      <p:sp>
        <p:nvSpPr>
          <p:cNvPr id="52" name="Google Shape;52;p39"/>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39"/>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4" name="Google Shape;54;p39"/>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39"/>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6" name="Google Shape;56;p39"/>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5"/>
        <p:cNvGrpSpPr/>
        <p:nvPr/>
      </p:nvGrpSpPr>
      <p:grpSpPr>
        <a:xfrm>
          <a:off x="0" y="0"/>
          <a:ext cx="0" cy="0"/>
          <a:chOff x="0" y="0"/>
          <a:chExt cx="0" cy="0"/>
        </a:xfrm>
      </p:grpSpPr>
      <p:sp>
        <p:nvSpPr>
          <p:cNvPr id="66" name="Google Shape;66;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9"/>
        <p:cNvGrpSpPr/>
        <p:nvPr/>
      </p:nvGrpSpPr>
      <p:grpSpPr>
        <a:xfrm>
          <a:off x="0" y="0"/>
          <a:ext cx="0" cy="0"/>
          <a:chOff x="0" y="0"/>
          <a:chExt cx="0" cy="0"/>
        </a:xfrm>
      </p:grpSpPr>
      <p:sp>
        <p:nvSpPr>
          <p:cNvPr id="70" name="Google Shape;70;p4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42"/>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72" name="Google Shape;72;p42"/>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3" name="Google Shape;73;p4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4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4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6"/>
        <p:cNvGrpSpPr/>
        <p:nvPr/>
      </p:nvGrpSpPr>
      <p:grpSpPr>
        <a:xfrm>
          <a:off x="0" y="0"/>
          <a:ext cx="0" cy="0"/>
          <a:chOff x="0" y="0"/>
          <a:chExt cx="0" cy="0"/>
        </a:xfrm>
      </p:grpSpPr>
      <p:sp>
        <p:nvSpPr>
          <p:cNvPr id="77" name="Google Shape;77;p4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3"/>
          <p:cNvSpPr>
            <a:spLocks noGrp="1"/>
          </p:cNvSpPr>
          <p:nvPr>
            <p:ph type="pic" idx="2"/>
          </p:nvPr>
        </p:nvSpPr>
        <p:spPr>
          <a:xfrm>
            <a:off x="5183188" y="987425"/>
            <a:ext cx="6172200" cy="4873625"/>
          </a:xfrm>
          <a:prstGeom prst="rect">
            <a:avLst/>
          </a:prstGeom>
          <a:noFill/>
          <a:ln>
            <a:noFill/>
          </a:ln>
        </p:spPr>
      </p:sp>
      <p:sp>
        <p:nvSpPr>
          <p:cNvPr id="79" name="Google Shape;79;p43"/>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80" name="Google Shape;80;p4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1" name="Google Shape;81;p4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4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83"/>
        <p:cNvGrpSpPr/>
        <p:nvPr/>
      </p:nvGrpSpPr>
      <p:grpSpPr>
        <a:xfrm>
          <a:off x="0" y="0"/>
          <a:ext cx="0" cy="0"/>
          <a:chOff x="0" y="0"/>
          <a:chExt cx="0" cy="0"/>
        </a:xfrm>
      </p:grpSpPr>
      <p:sp>
        <p:nvSpPr>
          <p:cNvPr id="84" name="Google Shape;84;p4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5" name="Google Shape;85;p44"/>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6" name="Google Shape;86;p4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7" name="Google Shape;87;p4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4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9"/>
        <p:cNvGrpSpPr/>
        <p:nvPr/>
      </p:nvGrpSpPr>
      <p:grpSpPr>
        <a:xfrm>
          <a:off x="0" y="0"/>
          <a:ext cx="0" cy="0"/>
          <a:chOff x="0" y="0"/>
          <a:chExt cx="0" cy="0"/>
        </a:xfrm>
      </p:grpSpPr>
      <p:sp>
        <p:nvSpPr>
          <p:cNvPr id="90" name="Google Shape;90;p45"/>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1" name="Google Shape;91;p45"/>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4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3" name="Google Shape;93;p4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4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dirty="0"/>
          </a:p>
        </p:txBody>
      </p:sp>
      <p:sp>
        <p:nvSpPr>
          <p:cNvPr id="11" name="Google Shape;11;p3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dirty="0"/>
          </a:p>
        </p:txBody>
      </p:sp>
      <p:sp>
        <p:nvSpPr>
          <p:cNvPr id="12" name="Google Shape;12;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5" r:id="rId4"/>
    <p:sldLayoutId id="2147483657" r:id="rId5"/>
    <p:sldLayoutId id="2147483658" r:id="rId6"/>
    <p:sldLayoutId id="2147483659" r:id="rId7"/>
    <p:sldLayoutId id="2147483660" r:id="rId8"/>
    <p:sldLayoutId id="2147483661"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55.svg"/></Relationships>
</file>

<file path=ppt/slides/_rels/slide1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hyperlink" Target="mailto:ross@invosphere.co.u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jpg"/><Relationship Id="rId12"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5" Type="http://schemas.openxmlformats.org/officeDocument/2006/relationships/image" Target="../media/image1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jpg"/></Relationships>
</file>

<file path=ppt/slides/_rels/slide5.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jpg"/><Relationship Id="rId7"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jpg"/><Relationship Id="rId10" Type="http://schemas.openxmlformats.org/officeDocument/2006/relationships/image" Target="../media/image36.jpeg"/><Relationship Id="rId4" Type="http://schemas.openxmlformats.org/officeDocument/2006/relationships/image" Target="../media/image30.png"/><Relationship Id="rId9" Type="http://schemas.openxmlformats.org/officeDocument/2006/relationships/image" Target="../media/image35.png"/></Relationships>
</file>

<file path=ppt/slides/_rels/slide8.xml.rels><?xml version="1.0" encoding="UTF-8" standalone="yes"?>
<Relationships xmlns="http://schemas.openxmlformats.org/package/2006/relationships"><Relationship Id="rId8" Type="http://schemas.openxmlformats.org/officeDocument/2006/relationships/image" Target="../media/image42.png"/><Relationship Id="rId13" Type="http://schemas.openxmlformats.org/officeDocument/2006/relationships/image" Target="../media/image47.png"/><Relationship Id="rId18" Type="http://schemas.openxmlformats.org/officeDocument/2006/relationships/image" Target="../media/image52.pn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6.jpg"/><Relationship Id="rId17" Type="http://schemas.openxmlformats.org/officeDocument/2006/relationships/image" Target="../media/image51.png"/><Relationship Id="rId2" Type="http://schemas.openxmlformats.org/officeDocument/2006/relationships/notesSlide" Target="../notesSlides/notesSlide8.xml"/><Relationship Id="rId16"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40.png"/><Relationship Id="rId11" Type="http://schemas.openxmlformats.org/officeDocument/2006/relationships/image" Target="../media/image45.jpg"/><Relationship Id="rId5" Type="http://schemas.openxmlformats.org/officeDocument/2006/relationships/image" Target="../media/image39.png"/><Relationship Id="rId15" Type="http://schemas.openxmlformats.org/officeDocument/2006/relationships/image" Target="../media/image49.png"/><Relationship Id="rId10" Type="http://schemas.openxmlformats.org/officeDocument/2006/relationships/image" Target="../media/image44.jpg"/><Relationship Id="rId4" Type="http://schemas.openxmlformats.org/officeDocument/2006/relationships/image" Target="../media/image38.png"/><Relationship Id="rId9" Type="http://schemas.openxmlformats.org/officeDocument/2006/relationships/image" Target="../media/image43.png"/><Relationship Id="rId14" Type="http://schemas.openxmlformats.org/officeDocument/2006/relationships/image" Target="../media/image48.png"/></Relationships>
</file>

<file path=ppt/slides/_rels/slide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
          <p:cNvSpPr/>
          <p:nvPr/>
        </p:nvSpPr>
        <p:spPr>
          <a:xfrm>
            <a:off x="0" y="0"/>
            <a:ext cx="12192000" cy="6858000"/>
          </a:xfrm>
          <a:prstGeom prst="rect">
            <a:avLst/>
          </a:prstGeom>
          <a:solidFill>
            <a:schemeClr val="accent1"/>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0" name="Google Shape;100;p1" descr="Invosphere"/>
          <p:cNvPicPr preferRelativeResize="0"/>
          <p:nvPr/>
        </p:nvPicPr>
        <p:blipFill rotWithShape="1">
          <a:blip r:embed="rId3">
            <a:alphaModFix/>
          </a:blip>
          <a:srcRect/>
          <a:stretch/>
        </p:blipFill>
        <p:spPr>
          <a:xfrm>
            <a:off x="3737811" y="2929811"/>
            <a:ext cx="4844714" cy="117484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09">
          <a:extLst>
            <a:ext uri="{FF2B5EF4-FFF2-40B4-BE49-F238E27FC236}">
              <a16:creationId xmlns:a16="http://schemas.microsoft.com/office/drawing/2014/main" id="{25882DE1-5C24-FAFA-6413-8E6E39936347}"/>
            </a:ext>
          </a:extLst>
        </p:cNvPr>
        <p:cNvGrpSpPr/>
        <p:nvPr/>
      </p:nvGrpSpPr>
      <p:grpSpPr>
        <a:xfrm>
          <a:off x="0" y="0"/>
          <a:ext cx="0" cy="0"/>
          <a:chOff x="0" y="0"/>
          <a:chExt cx="0" cy="0"/>
        </a:xfrm>
      </p:grpSpPr>
      <p:sp>
        <p:nvSpPr>
          <p:cNvPr id="10" name="Google Shape;112;g31268b9cbc7_0_1">
            <a:extLst>
              <a:ext uri="{FF2B5EF4-FFF2-40B4-BE49-F238E27FC236}">
                <a16:creationId xmlns:a16="http://schemas.microsoft.com/office/drawing/2014/main" id="{331864E1-C667-5C12-5C41-93AC87588468}"/>
              </a:ext>
            </a:extLst>
          </p:cNvPr>
          <p:cNvSpPr/>
          <p:nvPr/>
        </p:nvSpPr>
        <p:spPr>
          <a:xfrm>
            <a:off x="0" y="1851600"/>
            <a:ext cx="12185700" cy="50064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dirty="0">
                <a:solidFill>
                  <a:schemeClr val="bg1"/>
                </a:solidFill>
                <a:latin typeface="Calibri"/>
                <a:ea typeface="Calibri"/>
                <a:cs typeface="Calibri"/>
                <a:sym typeface="Calibri"/>
              </a:rPr>
              <a:t>T</a:t>
            </a:r>
            <a:endParaRPr sz="1800" b="0" i="0" u="none" strike="noStrike" cap="none" dirty="0">
              <a:solidFill>
                <a:schemeClr val="bg1"/>
              </a:solidFill>
              <a:latin typeface="Calibri"/>
              <a:ea typeface="Calibri"/>
              <a:cs typeface="Calibri"/>
              <a:sym typeface="Calibri"/>
            </a:endParaRPr>
          </a:p>
        </p:txBody>
      </p:sp>
      <p:sp>
        <p:nvSpPr>
          <p:cNvPr id="311" name="Google Shape;311;p51">
            <a:extLst>
              <a:ext uri="{FF2B5EF4-FFF2-40B4-BE49-F238E27FC236}">
                <a16:creationId xmlns:a16="http://schemas.microsoft.com/office/drawing/2014/main" id="{4657B8CA-9E7B-31BA-06FD-47FAF9D202E4}"/>
              </a:ext>
            </a:extLst>
          </p:cNvPr>
          <p:cNvSpPr txBox="1">
            <a:spLocks noGrp="1"/>
          </p:cNvSpPr>
          <p:nvPr>
            <p:ph type="title"/>
          </p:nvPr>
        </p:nvSpPr>
        <p:spPr>
          <a:xfrm>
            <a:off x="831850" y="739191"/>
            <a:ext cx="10515600" cy="1077219"/>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6000"/>
              <a:buFont typeface="Arial"/>
              <a:buNone/>
            </a:pPr>
            <a:r>
              <a:rPr lang="en-GB" dirty="0">
                <a:solidFill>
                  <a:schemeClr val="lt1"/>
                </a:solidFill>
                <a:latin typeface="Arial"/>
                <a:ea typeface="Arial"/>
                <a:cs typeface="Arial"/>
                <a:sym typeface="Arial"/>
              </a:rPr>
              <a:t>So, what’s the problem?</a:t>
            </a:r>
            <a:endParaRPr dirty="0">
              <a:latin typeface="Arial"/>
              <a:ea typeface="Arial"/>
              <a:cs typeface="Arial"/>
              <a:sym typeface="Arial"/>
            </a:endParaRPr>
          </a:p>
        </p:txBody>
      </p:sp>
      <p:sp>
        <p:nvSpPr>
          <p:cNvPr id="3" name="Speech Bubble: Rectangle with Corners Rounded 2">
            <a:extLst>
              <a:ext uri="{FF2B5EF4-FFF2-40B4-BE49-F238E27FC236}">
                <a16:creationId xmlns:a16="http://schemas.microsoft.com/office/drawing/2014/main" id="{E1751FE3-CB8C-6B59-271F-FACAE5E0F278}"/>
              </a:ext>
            </a:extLst>
          </p:cNvPr>
          <p:cNvSpPr/>
          <p:nvPr/>
        </p:nvSpPr>
        <p:spPr>
          <a:xfrm>
            <a:off x="5461225" y="1977185"/>
            <a:ext cx="2179864" cy="1077219"/>
          </a:xfrm>
          <a:prstGeom prst="wedgeRoundRectCallout">
            <a:avLst>
              <a:gd name="adj1" fmla="val -38436"/>
              <a:gd name="adj2" fmla="val 76142"/>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I</a:t>
            </a:r>
            <a:r>
              <a:rPr lang="en-GB" dirty="0">
                <a:ea typeface="Arial"/>
                <a:cs typeface="Arial"/>
              </a:rPr>
              <a:t> know we need to do better but I don’t know where to start?</a:t>
            </a:r>
            <a:endParaRPr lang="en-GB" dirty="0"/>
          </a:p>
          <a:p>
            <a:pPr algn="ctr"/>
            <a:endParaRPr lang="en-GB" dirty="0"/>
          </a:p>
        </p:txBody>
      </p:sp>
      <p:sp>
        <p:nvSpPr>
          <p:cNvPr id="4" name="Speech Bubble: Rectangle with Corners Rounded 3">
            <a:extLst>
              <a:ext uri="{FF2B5EF4-FFF2-40B4-BE49-F238E27FC236}">
                <a16:creationId xmlns:a16="http://schemas.microsoft.com/office/drawing/2014/main" id="{4F3CFE23-E7A9-22C3-DEBD-640476A4DD79}"/>
              </a:ext>
            </a:extLst>
          </p:cNvPr>
          <p:cNvSpPr/>
          <p:nvPr/>
        </p:nvSpPr>
        <p:spPr>
          <a:xfrm>
            <a:off x="6020930" y="3503202"/>
            <a:ext cx="2179864" cy="1077219"/>
          </a:xfrm>
          <a:prstGeom prst="wedgeRoundRectCallout">
            <a:avLst>
              <a:gd name="adj1" fmla="val -69897"/>
              <a:gd name="adj2" fmla="val 23847"/>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ea typeface="Arial"/>
                <a:cs typeface="Arial"/>
              </a:rPr>
              <a:t>How can I connect to our patients/HCPs more effectively?</a:t>
            </a:r>
            <a:endParaRPr lang="en-GB" dirty="0"/>
          </a:p>
        </p:txBody>
      </p:sp>
      <p:sp>
        <p:nvSpPr>
          <p:cNvPr id="5" name="Speech Bubble: Rectangle with Corners Rounded 4">
            <a:extLst>
              <a:ext uri="{FF2B5EF4-FFF2-40B4-BE49-F238E27FC236}">
                <a16:creationId xmlns:a16="http://schemas.microsoft.com/office/drawing/2014/main" id="{E8E7E809-F14A-B355-3DFF-B1D43F0701F6}"/>
              </a:ext>
            </a:extLst>
          </p:cNvPr>
          <p:cNvSpPr/>
          <p:nvPr/>
        </p:nvSpPr>
        <p:spPr>
          <a:xfrm>
            <a:off x="5473922" y="5094871"/>
            <a:ext cx="2179864" cy="1077219"/>
          </a:xfrm>
          <a:prstGeom prst="wedgeRoundRectCallout">
            <a:avLst>
              <a:gd name="adj1" fmla="val -47050"/>
              <a:gd name="adj2" fmla="val -70891"/>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l" rtl="0">
              <a:lnSpc>
                <a:spcPct val="90000"/>
              </a:lnSpc>
              <a:spcBef>
                <a:spcPts val="0"/>
              </a:spcBef>
              <a:spcAft>
                <a:spcPts val="0"/>
              </a:spcAft>
              <a:buClr>
                <a:schemeClr val="dk1"/>
              </a:buClr>
              <a:buSzPts val="2800"/>
            </a:pPr>
            <a:r>
              <a:rPr lang="en-GB" dirty="0">
                <a:latin typeface="Arial"/>
                <a:ea typeface="Arial"/>
                <a:cs typeface="Arial"/>
                <a:sym typeface="Arial"/>
              </a:rPr>
              <a:t>How can </a:t>
            </a:r>
            <a:r>
              <a:rPr lang="en-GB" dirty="0"/>
              <a:t>I</a:t>
            </a:r>
            <a:r>
              <a:rPr lang="en-GB" dirty="0">
                <a:latin typeface="Arial"/>
                <a:ea typeface="Arial"/>
                <a:cs typeface="Arial"/>
                <a:sym typeface="Arial"/>
              </a:rPr>
              <a:t> help the team be more positive and involved in our transformation?</a:t>
            </a:r>
          </a:p>
        </p:txBody>
      </p:sp>
      <p:sp>
        <p:nvSpPr>
          <p:cNvPr id="6" name="Speech Bubble: Rectangle with Corners Rounded 5">
            <a:extLst>
              <a:ext uri="{FF2B5EF4-FFF2-40B4-BE49-F238E27FC236}">
                <a16:creationId xmlns:a16="http://schemas.microsoft.com/office/drawing/2014/main" id="{2E4D948C-2DD5-779F-E09E-2A7CCB753252}"/>
              </a:ext>
            </a:extLst>
          </p:cNvPr>
          <p:cNvSpPr/>
          <p:nvPr/>
        </p:nvSpPr>
        <p:spPr>
          <a:xfrm>
            <a:off x="2751879" y="5415656"/>
            <a:ext cx="2179864" cy="1077219"/>
          </a:xfrm>
          <a:prstGeom prst="wedgeRoundRectCallout">
            <a:avLst>
              <a:gd name="adj1" fmla="val -5102"/>
              <a:gd name="adj2" fmla="val -84533"/>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l" rtl="0">
              <a:lnSpc>
                <a:spcPct val="90000"/>
              </a:lnSpc>
              <a:spcBef>
                <a:spcPts val="0"/>
              </a:spcBef>
              <a:spcAft>
                <a:spcPts val="0"/>
              </a:spcAft>
              <a:buClr>
                <a:schemeClr val="dk1"/>
              </a:buClr>
              <a:buSzPts val="2800"/>
            </a:pPr>
            <a:r>
              <a:rPr lang="en-GB" dirty="0">
                <a:latin typeface="Arial"/>
                <a:ea typeface="Arial"/>
                <a:cs typeface="Arial"/>
                <a:sym typeface="Arial"/>
              </a:rPr>
              <a:t>How </a:t>
            </a:r>
            <a:r>
              <a:rPr lang="en-GB" dirty="0"/>
              <a:t>can we </a:t>
            </a:r>
            <a:r>
              <a:rPr lang="en-GB" dirty="0">
                <a:latin typeface="Arial"/>
                <a:ea typeface="Arial"/>
                <a:cs typeface="Arial"/>
                <a:sym typeface="Arial"/>
              </a:rPr>
              <a:t>make the most of the possibilities that AI is offering?</a:t>
            </a:r>
            <a:endParaRPr lang="en-GB" dirty="0"/>
          </a:p>
        </p:txBody>
      </p:sp>
      <p:sp>
        <p:nvSpPr>
          <p:cNvPr id="7" name="Speech Bubble: Rectangle with Corners Rounded 6">
            <a:extLst>
              <a:ext uri="{FF2B5EF4-FFF2-40B4-BE49-F238E27FC236}">
                <a16:creationId xmlns:a16="http://schemas.microsoft.com/office/drawing/2014/main" id="{5F6CAD6C-6912-304E-C52C-D66169211E65}"/>
              </a:ext>
            </a:extLst>
          </p:cNvPr>
          <p:cNvSpPr/>
          <p:nvPr/>
        </p:nvSpPr>
        <p:spPr>
          <a:xfrm>
            <a:off x="561521" y="4351119"/>
            <a:ext cx="2179864" cy="1077219"/>
          </a:xfrm>
          <a:prstGeom prst="wedgeRoundRectCallout">
            <a:avLst>
              <a:gd name="adj1" fmla="val 69804"/>
              <a:gd name="adj2" fmla="val -36028"/>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90000"/>
              </a:lnSpc>
              <a:buClr>
                <a:schemeClr val="dk1"/>
              </a:buClr>
              <a:buSzPts val="2800"/>
            </a:pPr>
            <a:r>
              <a:rPr lang="en-GB" dirty="0">
                <a:latin typeface="Arial"/>
                <a:ea typeface="Arial"/>
                <a:cs typeface="Arial"/>
                <a:sym typeface="Arial"/>
              </a:rPr>
              <a:t>What</a:t>
            </a:r>
            <a:r>
              <a:rPr lang="en-GB" dirty="0"/>
              <a:t>’s an alternative to the big consulting firms in setting up a transformation program?</a:t>
            </a:r>
          </a:p>
        </p:txBody>
      </p:sp>
      <p:sp>
        <p:nvSpPr>
          <p:cNvPr id="2" name="Speech Bubble: Rectangle with Corners Rounded 1">
            <a:extLst>
              <a:ext uri="{FF2B5EF4-FFF2-40B4-BE49-F238E27FC236}">
                <a16:creationId xmlns:a16="http://schemas.microsoft.com/office/drawing/2014/main" id="{1902D826-9DEC-20F7-7E72-A9F6669227EE}"/>
              </a:ext>
            </a:extLst>
          </p:cNvPr>
          <p:cNvSpPr/>
          <p:nvPr/>
        </p:nvSpPr>
        <p:spPr>
          <a:xfrm>
            <a:off x="561521" y="2425983"/>
            <a:ext cx="2179864" cy="1077219"/>
          </a:xfrm>
          <a:prstGeom prst="wedgeRoundRectCallout">
            <a:avLst>
              <a:gd name="adj1" fmla="val 37219"/>
              <a:gd name="adj2" fmla="val 70079"/>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90000"/>
              </a:lnSpc>
              <a:buClr>
                <a:schemeClr val="dk1"/>
              </a:buClr>
              <a:buSzPts val="2800"/>
            </a:pPr>
            <a:r>
              <a:rPr lang="en-GB" dirty="0">
                <a:latin typeface="Arial"/>
                <a:ea typeface="Arial"/>
                <a:cs typeface="Arial"/>
                <a:sym typeface="Arial"/>
              </a:rPr>
              <a:t>How do I build a business case to support our innovation strategy?</a:t>
            </a:r>
            <a:endParaRPr lang="en-GB" dirty="0"/>
          </a:p>
        </p:txBody>
      </p:sp>
      <p:sp>
        <p:nvSpPr>
          <p:cNvPr id="8" name="Speech Bubble: Rectangle with Corners Rounded 7">
            <a:extLst>
              <a:ext uri="{FF2B5EF4-FFF2-40B4-BE49-F238E27FC236}">
                <a16:creationId xmlns:a16="http://schemas.microsoft.com/office/drawing/2014/main" id="{28FB38A5-0263-1147-6BE3-20CC94DB2C35}"/>
              </a:ext>
            </a:extLst>
          </p:cNvPr>
          <p:cNvSpPr/>
          <p:nvPr/>
        </p:nvSpPr>
        <p:spPr>
          <a:xfrm>
            <a:off x="3011373" y="2007624"/>
            <a:ext cx="2179864" cy="1077219"/>
          </a:xfrm>
          <a:prstGeom prst="wedgeRoundRectCallout">
            <a:avLst>
              <a:gd name="adj1" fmla="val 21864"/>
              <a:gd name="adj2" fmla="val 80690"/>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nSpc>
                <a:spcPct val="90000"/>
              </a:lnSpc>
              <a:buClr>
                <a:schemeClr val="dk1"/>
              </a:buClr>
              <a:buSzPts val="2800"/>
            </a:pPr>
            <a:r>
              <a:rPr lang="en-GB" dirty="0">
                <a:latin typeface="Arial"/>
                <a:ea typeface="Arial"/>
                <a:cs typeface="Arial"/>
                <a:sym typeface="Arial"/>
              </a:rPr>
              <a:t>Where do we start to prove the case for investment in doing things differently?</a:t>
            </a:r>
            <a:endParaRPr lang="en-GB" dirty="0"/>
          </a:p>
        </p:txBody>
      </p:sp>
      <p:sp>
        <p:nvSpPr>
          <p:cNvPr id="12" name="Google Shape;113;g31268b9cbc7_0_1">
            <a:extLst>
              <a:ext uri="{FF2B5EF4-FFF2-40B4-BE49-F238E27FC236}">
                <a16:creationId xmlns:a16="http://schemas.microsoft.com/office/drawing/2014/main" id="{891065B5-FA94-16CF-72D7-8D21D747C5CB}"/>
              </a:ext>
            </a:extLst>
          </p:cNvPr>
          <p:cNvSpPr txBox="1">
            <a:spLocks/>
          </p:cNvSpPr>
          <p:nvPr/>
        </p:nvSpPr>
        <p:spPr>
          <a:xfrm>
            <a:off x="763130" y="365125"/>
            <a:ext cx="10515600" cy="1325700"/>
          </a:xfrm>
          <a:prstGeom prst="rect">
            <a:avLst/>
          </a:prstGeom>
          <a:noFill/>
          <a:ln>
            <a:noFill/>
          </a:ln>
        </p:spPr>
        <p:txBody>
          <a:bodyPr spcFirstLastPara="1" wrap="square" lIns="91425" tIns="45700" rIns="91425" bIns="45700" anchor="ctr" anchorCtr="0">
            <a:normAutofit/>
          </a:bodyPr>
          <a:lstStyle>
            <a:defPPr marR="0" lvl="0" algn="l" rtl="0">
              <a:lnSpc>
                <a:spcPct val="100000"/>
              </a:lnSpc>
              <a:spcBef>
                <a:spcPts val="0"/>
              </a:spcBef>
              <a:spcAft>
                <a:spcPts val="0"/>
              </a:spcAft>
            </a:defPPr>
            <a:lvl1pPr marR="0" lvl="0" algn="l" rtl="0">
              <a:lnSpc>
                <a:spcPct val="90000"/>
              </a:lnSpc>
              <a:spcBef>
                <a:spcPts val="0"/>
              </a:spcBef>
              <a:spcAft>
                <a:spcPts val="0"/>
              </a:spcAft>
              <a:buClr>
                <a:schemeClr val="dk1"/>
              </a:buClr>
              <a:buSzPts val="6000"/>
              <a:buFont typeface="Arial"/>
              <a:buNone/>
              <a:defRPr sz="60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buSzPts val="4400"/>
            </a:pPr>
            <a:r>
              <a:rPr lang="en-GB" dirty="0">
                <a:solidFill>
                  <a:schemeClr val="tx1"/>
                </a:solidFill>
                <a:latin typeface="Gill Sans MT Condensed" panose="020B0506020104020203" pitchFamily="34" charset="0"/>
              </a:rPr>
              <a:t>How can we help?</a:t>
            </a:r>
          </a:p>
        </p:txBody>
      </p:sp>
      <p:pic>
        <p:nvPicPr>
          <p:cNvPr id="14" name="Graphic 13" descr="Questions with solid fill">
            <a:extLst>
              <a:ext uri="{FF2B5EF4-FFF2-40B4-BE49-F238E27FC236}">
                <a16:creationId xmlns:a16="http://schemas.microsoft.com/office/drawing/2014/main" id="{32604251-9CD4-05A0-214E-C3908B2C621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58268" y="3382140"/>
            <a:ext cx="1872741" cy="1872741"/>
          </a:xfrm>
          <a:prstGeom prst="rect">
            <a:avLst/>
          </a:prstGeom>
        </p:spPr>
      </p:pic>
      <p:sp>
        <p:nvSpPr>
          <p:cNvPr id="15" name="Rectangle 14">
            <a:extLst>
              <a:ext uri="{FF2B5EF4-FFF2-40B4-BE49-F238E27FC236}">
                <a16:creationId xmlns:a16="http://schemas.microsoft.com/office/drawing/2014/main" id="{4D572DED-B06D-913C-3F7B-91EA946A9F7D}"/>
              </a:ext>
            </a:extLst>
          </p:cNvPr>
          <p:cNvSpPr/>
          <p:nvPr/>
        </p:nvSpPr>
        <p:spPr>
          <a:xfrm>
            <a:off x="8470669" y="2425983"/>
            <a:ext cx="3441469" cy="4066892"/>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000" dirty="0"/>
              <a:t>These are just a few examples of the questions we love to explore.  So, if you want to do better, then lets have a chat! </a:t>
            </a:r>
          </a:p>
        </p:txBody>
      </p:sp>
    </p:spTree>
    <p:extLst>
      <p:ext uri="{BB962C8B-B14F-4D97-AF65-F5344CB8AC3E}">
        <p14:creationId xmlns:p14="http://schemas.microsoft.com/office/powerpoint/2010/main" val="3483952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62">
          <a:extLst>
            <a:ext uri="{FF2B5EF4-FFF2-40B4-BE49-F238E27FC236}">
              <a16:creationId xmlns:a16="http://schemas.microsoft.com/office/drawing/2014/main" id="{99D713FE-2BF7-A005-0ED5-269B8EED77DB}"/>
            </a:ext>
          </a:extLst>
        </p:cNvPr>
        <p:cNvGrpSpPr/>
        <p:nvPr/>
      </p:nvGrpSpPr>
      <p:grpSpPr>
        <a:xfrm>
          <a:off x="0" y="0"/>
          <a:ext cx="0" cy="0"/>
          <a:chOff x="0" y="0"/>
          <a:chExt cx="0" cy="0"/>
        </a:xfrm>
      </p:grpSpPr>
      <p:sp>
        <p:nvSpPr>
          <p:cNvPr id="763" name="Google Shape;763;p30">
            <a:extLst>
              <a:ext uri="{FF2B5EF4-FFF2-40B4-BE49-F238E27FC236}">
                <a16:creationId xmlns:a16="http://schemas.microsoft.com/office/drawing/2014/main" id="{4C4C75E7-AAED-AF42-DE0E-FEBFEC83D4B4}"/>
              </a:ext>
            </a:extLst>
          </p:cNvPr>
          <p:cNvSpPr/>
          <p:nvPr/>
        </p:nvSpPr>
        <p:spPr>
          <a:xfrm>
            <a:off x="0" y="0"/>
            <a:ext cx="12192000" cy="6858000"/>
          </a:xfrm>
          <a:prstGeom prst="rect">
            <a:avLst/>
          </a:prstGeom>
          <a:solidFill>
            <a:srgbClr val="7B7B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64" name="Google Shape;764;p30">
            <a:extLst>
              <a:ext uri="{FF2B5EF4-FFF2-40B4-BE49-F238E27FC236}">
                <a16:creationId xmlns:a16="http://schemas.microsoft.com/office/drawing/2014/main" id="{1B47B1F1-4FFE-0E9B-7046-767F93FFD9D1}"/>
              </a:ext>
            </a:extLst>
          </p:cNvPr>
          <p:cNvPicPr preferRelativeResize="0"/>
          <p:nvPr/>
        </p:nvPicPr>
        <p:blipFill rotWithShape="1">
          <a:blip r:embed="rId3">
            <a:alphaModFix/>
          </a:blip>
          <a:srcRect/>
          <a:stretch/>
        </p:blipFill>
        <p:spPr>
          <a:xfrm>
            <a:off x="4355431" y="3674922"/>
            <a:ext cx="3359544" cy="3359544"/>
          </a:xfrm>
          <a:prstGeom prst="rect">
            <a:avLst/>
          </a:prstGeom>
          <a:noFill/>
          <a:ln>
            <a:noFill/>
          </a:ln>
        </p:spPr>
      </p:pic>
      <p:sp>
        <p:nvSpPr>
          <p:cNvPr id="765" name="Google Shape;765;p30">
            <a:extLst>
              <a:ext uri="{FF2B5EF4-FFF2-40B4-BE49-F238E27FC236}">
                <a16:creationId xmlns:a16="http://schemas.microsoft.com/office/drawing/2014/main" id="{6E822828-9C7E-6DF1-AE76-A0D395492933}"/>
              </a:ext>
            </a:extLst>
          </p:cNvPr>
          <p:cNvSpPr/>
          <p:nvPr/>
        </p:nvSpPr>
        <p:spPr>
          <a:xfrm>
            <a:off x="4186990" y="2799347"/>
            <a:ext cx="168441" cy="4058653"/>
          </a:xfrm>
          <a:prstGeom prst="rect">
            <a:avLst/>
          </a:prstGeom>
          <a:solidFill>
            <a:srgbClr val="7B7B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66" name="Google Shape;766;p30">
            <a:extLst>
              <a:ext uri="{FF2B5EF4-FFF2-40B4-BE49-F238E27FC236}">
                <a16:creationId xmlns:a16="http://schemas.microsoft.com/office/drawing/2014/main" id="{01D01B84-A4A9-9B8F-F38B-39A39675F267}"/>
              </a:ext>
            </a:extLst>
          </p:cNvPr>
          <p:cNvSpPr/>
          <p:nvPr/>
        </p:nvSpPr>
        <p:spPr>
          <a:xfrm>
            <a:off x="7630754" y="2799347"/>
            <a:ext cx="168441" cy="4058653"/>
          </a:xfrm>
          <a:prstGeom prst="rect">
            <a:avLst/>
          </a:prstGeom>
          <a:solidFill>
            <a:srgbClr val="7B7B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67" name="Google Shape;767;p30">
            <a:extLst>
              <a:ext uri="{FF2B5EF4-FFF2-40B4-BE49-F238E27FC236}">
                <a16:creationId xmlns:a16="http://schemas.microsoft.com/office/drawing/2014/main" id="{61E8732A-10C4-8E58-2999-9CB9D666F3C6}"/>
              </a:ext>
            </a:extLst>
          </p:cNvPr>
          <p:cNvSpPr/>
          <p:nvPr/>
        </p:nvSpPr>
        <p:spPr>
          <a:xfrm>
            <a:off x="4251886" y="2799347"/>
            <a:ext cx="168441" cy="4058653"/>
          </a:xfrm>
          <a:prstGeom prst="rect">
            <a:avLst/>
          </a:prstGeom>
          <a:solidFill>
            <a:srgbClr val="7B7B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68" name="Google Shape;768;p30">
            <a:extLst>
              <a:ext uri="{FF2B5EF4-FFF2-40B4-BE49-F238E27FC236}">
                <a16:creationId xmlns:a16="http://schemas.microsoft.com/office/drawing/2014/main" id="{05C4A08F-BE74-5E55-900E-4FF7C811D5D3}"/>
              </a:ext>
            </a:extLst>
          </p:cNvPr>
          <p:cNvSpPr/>
          <p:nvPr/>
        </p:nvSpPr>
        <p:spPr>
          <a:xfrm>
            <a:off x="4271210" y="3359545"/>
            <a:ext cx="4138135" cy="419009"/>
          </a:xfrm>
          <a:prstGeom prst="rect">
            <a:avLst/>
          </a:prstGeom>
          <a:solidFill>
            <a:srgbClr val="7B7B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769" name="Google Shape;769;p30">
            <a:extLst>
              <a:ext uri="{FF2B5EF4-FFF2-40B4-BE49-F238E27FC236}">
                <a16:creationId xmlns:a16="http://schemas.microsoft.com/office/drawing/2014/main" id="{A2CFBC6A-DD37-8BE0-8D52-5FFB037E77C5}"/>
              </a:ext>
            </a:extLst>
          </p:cNvPr>
          <p:cNvSpPr txBox="1"/>
          <p:nvPr/>
        </p:nvSpPr>
        <p:spPr>
          <a:xfrm>
            <a:off x="7242055" y="4327185"/>
            <a:ext cx="3690562" cy="230828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GB" sz="2400" b="0" i="0" u="none" strike="noStrike" cap="none" dirty="0">
                <a:solidFill>
                  <a:schemeClr val="lt1"/>
                </a:solidFill>
                <a:latin typeface="Calibri"/>
                <a:ea typeface="Calibri"/>
                <a:cs typeface="Calibri"/>
                <a:sym typeface="Calibri"/>
              </a:rPr>
              <a:t>Thanks for listening, and do </a:t>
            </a:r>
            <a:br>
              <a:rPr lang="en-GB" sz="2400" b="0" i="0" u="none" strike="noStrike" cap="none" dirty="0">
                <a:solidFill>
                  <a:schemeClr val="lt1"/>
                </a:solidFill>
                <a:latin typeface="Calibri"/>
                <a:ea typeface="Calibri"/>
                <a:cs typeface="Calibri"/>
                <a:sym typeface="Calibri"/>
              </a:rPr>
            </a:br>
            <a:r>
              <a:rPr lang="en-GB" sz="2400" b="0" i="0" u="none" strike="noStrike" cap="none" dirty="0">
                <a:solidFill>
                  <a:schemeClr val="lt1"/>
                </a:solidFill>
                <a:latin typeface="Calibri"/>
                <a:ea typeface="Calibri"/>
                <a:cs typeface="Calibri"/>
                <a:sym typeface="Calibri"/>
              </a:rPr>
              <a:t>share your thoughts!</a:t>
            </a:r>
            <a:endParaRPr sz="14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400"/>
              <a:buFont typeface="Arial"/>
              <a:buNone/>
            </a:pPr>
            <a:endParaRPr sz="2400" b="0" i="0" u="none" strike="noStrike" cap="none"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br>
              <a:rPr lang="en-GB" sz="2400" b="0" i="0" u="none" strike="noStrike" cap="none" dirty="0">
                <a:solidFill>
                  <a:schemeClr val="lt1"/>
                </a:solidFill>
                <a:latin typeface="Calibri"/>
                <a:ea typeface="Calibri"/>
                <a:cs typeface="Calibri"/>
                <a:sym typeface="Calibri"/>
              </a:rPr>
            </a:br>
            <a:r>
              <a:rPr lang="en-GB" sz="2400" b="0" i="0" u="none" strike="noStrike" cap="none" dirty="0">
                <a:solidFill>
                  <a:schemeClr val="lt1"/>
                </a:solidFill>
                <a:latin typeface="Calibri"/>
                <a:ea typeface="Calibri"/>
                <a:cs typeface="Calibri"/>
                <a:sym typeface="Calibri"/>
                <a:hlinkClick r:id="rId4"/>
              </a:rPr>
              <a:t>ross@invosphere.co.uk</a:t>
            </a:r>
            <a:endParaRPr lang="en-GB" sz="2400" b="0" i="0" u="none" strike="noStrike" cap="none" dirty="0">
              <a:solidFill>
                <a:schemeClr val="lt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400"/>
              <a:buFont typeface="Arial"/>
              <a:buNone/>
            </a:pPr>
            <a:r>
              <a:rPr lang="en-GB" sz="2400" dirty="0">
                <a:solidFill>
                  <a:schemeClr val="lt1"/>
                </a:solidFill>
                <a:latin typeface="Calibri"/>
                <a:cs typeface="Calibri"/>
                <a:sym typeface="Calibri"/>
              </a:rPr>
              <a:t>07504 891357</a:t>
            </a:r>
            <a:endParaRPr sz="1400" b="0" i="0" u="none" strike="noStrike" cap="none" dirty="0">
              <a:solidFill>
                <a:srgbClr val="000000"/>
              </a:solidFill>
              <a:latin typeface="Arial"/>
              <a:ea typeface="Arial"/>
              <a:cs typeface="Arial"/>
              <a:sym typeface="Arial"/>
            </a:endParaRPr>
          </a:p>
        </p:txBody>
      </p:sp>
      <p:pic>
        <p:nvPicPr>
          <p:cNvPr id="770" name="Google Shape;770;p30" descr="Invosphere">
            <a:extLst>
              <a:ext uri="{FF2B5EF4-FFF2-40B4-BE49-F238E27FC236}">
                <a16:creationId xmlns:a16="http://schemas.microsoft.com/office/drawing/2014/main" id="{488FBFEC-B7F8-E257-4CCA-5288C0293C2B}"/>
              </a:ext>
            </a:extLst>
          </p:cNvPr>
          <p:cNvPicPr preferRelativeResize="0"/>
          <p:nvPr/>
        </p:nvPicPr>
        <p:blipFill rotWithShape="1">
          <a:blip r:embed="rId5">
            <a:alphaModFix/>
          </a:blip>
          <a:srcRect/>
          <a:stretch/>
        </p:blipFill>
        <p:spPr>
          <a:xfrm>
            <a:off x="3673643" y="2279905"/>
            <a:ext cx="4844714" cy="1174844"/>
          </a:xfrm>
          <a:prstGeom prst="rect">
            <a:avLst/>
          </a:prstGeom>
          <a:noFill/>
          <a:ln>
            <a:noFill/>
          </a:ln>
        </p:spPr>
      </p:pic>
    </p:spTree>
    <p:extLst>
      <p:ext uri="{BB962C8B-B14F-4D97-AF65-F5344CB8AC3E}">
        <p14:creationId xmlns:p14="http://schemas.microsoft.com/office/powerpoint/2010/main" val="1568263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47"/>
          <p:cNvSpPr/>
          <p:nvPr/>
        </p:nvSpPr>
        <p:spPr>
          <a:xfrm>
            <a:off x="-6350" y="0"/>
            <a:ext cx="12192000" cy="6858000"/>
          </a:xfrm>
          <a:prstGeom prst="rect">
            <a:avLst/>
          </a:prstGeom>
          <a:solidFill>
            <a:schemeClr val="accent1"/>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45" name="Google Shape;145;p47"/>
          <p:cNvSpPr txBox="1">
            <a:spLocks noGrp="1"/>
          </p:cNvSpPr>
          <p:nvPr>
            <p:ph type="title"/>
          </p:nvPr>
        </p:nvSpPr>
        <p:spPr>
          <a:xfrm>
            <a:off x="420254" y="892107"/>
            <a:ext cx="10515600" cy="1077219"/>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lt1"/>
              </a:buClr>
              <a:buSzPts val="6000"/>
              <a:buFont typeface="Arial"/>
              <a:buNone/>
            </a:pPr>
            <a:r>
              <a:rPr lang="en-GB" dirty="0">
                <a:solidFill>
                  <a:schemeClr val="lt1"/>
                </a:solidFill>
                <a:latin typeface="Gill Sans MT Condensed" panose="020B0506020104020203" pitchFamily="34" charset="0"/>
                <a:sym typeface="Arial"/>
              </a:rPr>
              <a:t>OUR MISSION</a:t>
            </a:r>
            <a:endParaRPr dirty="0">
              <a:latin typeface="Gill Sans MT Condensed" panose="020B0506020104020203" pitchFamily="34" charset="0"/>
              <a:sym typeface="Arial"/>
            </a:endParaRPr>
          </a:p>
        </p:txBody>
      </p:sp>
      <p:sp>
        <p:nvSpPr>
          <p:cNvPr id="146" name="Google Shape;146;p47"/>
          <p:cNvSpPr txBox="1"/>
          <p:nvPr/>
        </p:nvSpPr>
        <p:spPr>
          <a:xfrm>
            <a:off x="306541" y="2031893"/>
            <a:ext cx="9157702" cy="1077178"/>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GB" sz="3200" b="0" i="0" u="none" strike="noStrike" cap="none" dirty="0">
                <a:solidFill>
                  <a:schemeClr val="lt1"/>
                </a:solidFill>
                <a:latin typeface="Gill Sans MT Condensed" panose="020B0506020104020203" pitchFamily="34" charset="0"/>
                <a:sym typeface="Arial"/>
              </a:rPr>
              <a:t>To connect with health audiences in a way that makes a real difference – making change work</a:t>
            </a:r>
            <a:endParaRPr sz="1400" b="0" i="0" u="none" strike="noStrike" cap="none" dirty="0">
              <a:solidFill>
                <a:srgbClr val="000000"/>
              </a:solidFill>
              <a:latin typeface="Gill Sans MT Condensed" panose="020B0506020104020203" pitchFamily="34" charset="0"/>
              <a:sym typeface="Arial"/>
            </a:endParaRPr>
          </a:p>
        </p:txBody>
      </p:sp>
      <p:pic>
        <p:nvPicPr>
          <p:cNvPr id="147" name="Google Shape;147;p47" descr="PowerPoint Icons – Rocket – Smiletemplates - download at SmileTemplates.com"/>
          <p:cNvPicPr preferRelativeResize="0"/>
          <p:nvPr/>
        </p:nvPicPr>
        <p:blipFill rotWithShape="1">
          <a:blip r:embed="rId3">
            <a:clrChange>
              <a:clrFrom>
                <a:srgbClr val="44546B"/>
              </a:clrFrom>
              <a:clrTo>
                <a:srgbClr val="44546B">
                  <a:alpha val="0"/>
                </a:srgbClr>
              </a:clrTo>
            </a:clrChange>
            <a:alphaModFix/>
          </a:blip>
          <a:srcRect l="26385" t="19181" r="30193" b="18946"/>
          <a:stretch/>
        </p:blipFill>
        <p:spPr>
          <a:xfrm>
            <a:off x="10266054" y="360675"/>
            <a:ext cx="1619400" cy="1730650"/>
          </a:xfrm>
          <a:prstGeom prst="rect">
            <a:avLst/>
          </a:prstGeom>
          <a:noFill/>
          <a:ln>
            <a:noFill/>
          </a:ln>
        </p:spPr>
      </p:pic>
      <p:sp>
        <p:nvSpPr>
          <p:cNvPr id="148" name="Google Shape;148;p47"/>
          <p:cNvSpPr txBox="1"/>
          <p:nvPr/>
        </p:nvSpPr>
        <p:spPr>
          <a:xfrm>
            <a:off x="3782498" y="5734048"/>
            <a:ext cx="2037347"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000" b="0" i="0" u="none" strike="noStrike" cap="none">
                <a:solidFill>
                  <a:schemeClr val="bg1"/>
                </a:solidFill>
                <a:latin typeface="Gill Sans MT Condensed" panose="020B0506020104020203" pitchFamily="34" charset="0"/>
                <a:sym typeface="Arial"/>
              </a:rPr>
              <a:t>The value is in the doing not just the done </a:t>
            </a:r>
            <a:endParaRPr sz="1600" b="0" i="0" u="none" strike="noStrike" cap="none">
              <a:solidFill>
                <a:schemeClr val="bg1"/>
              </a:solidFill>
              <a:latin typeface="Gill Sans MT Condensed" panose="020B0506020104020203" pitchFamily="34" charset="0"/>
              <a:sym typeface="Arial"/>
            </a:endParaRPr>
          </a:p>
        </p:txBody>
      </p:sp>
      <p:sp>
        <p:nvSpPr>
          <p:cNvPr id="149" name="Google Shape;149;p47"/>
          <p:cNvSpPr txBox="1"/>
          <p:nvPr/>
        </p:nvSpPr>
        <p:spPr>
          <a:xfrm>
            <a:off x="1576712" y="4825096"/>
            <a:ext cx="2307300"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000" dirty="0">
                <a:solidFill>
                  <a:schemeClr val="bg1"/>
                </a:solidFill>
                <a:latin typeface="Gill Sans MT Condensed" panose="020B0506020104020203" pitchFamily="34" charset="0"/>
              </a:rPr>
              <a:t>We o</a:t>
            </a:r>
            <a:r>
              <a:rPr lang="en-GB" sz="2000" b="0" i="0" u="none" strike="noStrike" cap="none" dirty="0">
                <a:solidFill>
                  <a:schemeClr val="bg1"/>
                </a:solidFill>
                <a:latin typeface="Gill Sans MT Condensed" panose="020B0506020104020203" pitchFamily="34" charset="0"/>
                <a:sym typeface="Arial"/>
              </a:rPr>
              <a:t>nly do what we are best at – otherwise we find who is!</a:t>
            </a:r>
            <a:endParaRPr sz="1600" b="0" i="0" u="none" strike="noStrike" cap="none" dirty="0">
              <a:solidFill>
                <a:schemeClr val="bg1"/>
              </a:solidFill>
              <a:latin typeface="Gill Sans MT Condensed" panose="020B0506020104020203" pitchFamily="34" charset="0"/>
              <a:sym typeface="Arial"/>
            </a:endParaRPr>
          </a:p>
        </p:txBody>
      </p:sp>
      <p:sp>
        <p:nvSpPr>
          <p:cNvPr id="150" name="Google Shape;150;p47"/>
          <p:cNvSpPr txBox="1"/>
          <p:nvPr/>
        </p:nvSpPr>
        <p:spPr>
          <a:xfrm>
            <a:off x="6959600" y="5732006"/>
            <a:ext cx="2205900"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000">
                <a:solidFill>
                  <a:schemeClr val="bg1"/>
                </a:solidFill>
                <a:latin typeface="Gill Sans MT Condensed" panose="020B0506020104020203" pitchFamily="34" charset="0"/>
              </a:rPr>
              <a:t>We t</a:t>
            </a:r>
            <a:r>
              <a:rPr lang="en-GB" sz="2000" b="0" i="0" u="none" strike="noStrike" cap="none">
                <a:solidFill>
                  <a:schemeClr val="bg1"/>
                </a:solidFill>
                <a:latin typeface="Gill Sans MT Condensed" panose="020B0506020104020203" pitchFamily="34" charset="0"/>
                <a:sym typeface="Arial"/>
              </a:rPr>
              <a:t>hink big, start small, scale fast, LEARN</a:t>
            </a:r>
            <a:endParaRPr sz="1600" b="0" i="0" u="none" strike="noStrike" cap="none">
              <a:solidFill>
                <a:schemeClr val="bg1"/>
              </a:solidFill>
              <a:latin typeface="Gill Sans MT Condensed" panose="020B0506020104020203" pitchFamily="34" charset="0"/>
              <a:sym typeface="Arial"/>
            </a:endParaRPr>
          </a:p>
        </p:txBody>
      </p:sp>
      <p:sp>
        <p:nvSpPr>
          <p:cNvPr id="151" name="Google Shape;151;p47"/>
          <p:cNvSpPr txBox="1"/>
          <p:nvPr/>
        </p:nvSpPr>
        <p:spPr>
          <a:xfrm>
            <a:off x="5266374" y="4837638"/>
            <a:ext cx="2577000" cy="70784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800"/>
              <a:buFont typeface="Arial"/>
              <a:buNone/>
            </a:pPr>
            <a:r>
              <a:rPr lang="en-GB" sz="2000">
                <a:solidFill>
                  <a:schemeClr val="bg1"/>
                </a:solidFill>
                <a:latin typeface="Gill Sans MT Condensed" panose="020B0506020104020203" pitchFamily="34" charset="0"/>
              </a:rPr>
              <a:t>We cherish data as d</a:t>
            </a:r>
            <a:r>
              <a:rPr lang="en-GB" sz="2000" b="0" i="0" u="none" strike="noStrike" cap="none">
                <a:solidFill>
                  <a:schemeClr val="bg1"/>
                </a:solidFill>
                <a:latin typeface="Gill Sans MT Condensed" panose="020B0506020104020203" pitchFamily="34" charset="0"/>
                <a:sym typeface="Arial"/>
              </a:rPr>
              <a:t>ata is a goal not a by-product. </a:t>
            </a:r>
            <a:endParaRPr sz="1600" b="0" i="0" u="none" strike="noStrike" cap="none">
              <a:solidFill>
                <a:schemeClr val="bg1"/>
              </a:solidFill>
              <a:latin typeface="Gill Sans MT Condensed" panose="020B0506020104020203" pitchFamily="34" charset="0"/>
              <a:sym typeface="Arial"/>
            </a:endParaRPr>
          </a:p>
        </p:txBody>
      </p:sp>
      <p:pic>
        <p:nvPicPr>
          <p:cNvPr id="152" name="Google Shape;152;p47"/>
          <p:cNvPicPr preferRelativeResize="0"/>
          <p:nvPr/>
        </p:nvPicPr>
        <p:blipFill rotWithShape="1">
          <a:blip r:embed="rId4">
            <a:clrChange>
              <a:clrFrom>
                <a:srgbClr val="3B6BF9"/>
              </a:clrFrom>
              <a:clrTo>
                <a:srgbClr val="3B6BF9">
                  <a:alpha val="0"/>
                </a:srgbClr>
              </a:clrTo>
            </a:clrChange>
            <a:alphaModFix/>
          </a:blip>
          <a:srcRect/>
          <a:stretch/>
        </p:blipFill>
        <p:spPr>
          <a:xfrm>
            <a:off x="9986254" y="4650275"/>
            <a:ext cx="1899200" cy="1847050"/>
          </a:xfrm>
          <a:prstGeom prst="rect">
            <a:avLst/>
          </a:prstGeom>
          <a:noFill/>
          <a:ln>
            <a:noFill/>
          </a:ln>
        </p:spPr>
      </p:pic>
      <p:sp>
        <p:nvSpPr>
          <p:cNvPr id="153" name="Google Shape;153;p47"/>
          <p:cNvSpPr/>
          <p:nvPr/>
        </p:nvSpPr>
        <p:spPr>
          <a:xfrm>
            <a:off x="1064156" y="4931630"/>
            <a:ext cx="504082" cy="458348"/>
          </a:xfrm>
          <a:prstGeom prst="ellipse">
            <a:avLst/>
          </a:prstGeom>
          <a:noFill/>
          <a:ln w="381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alibri"/>
                <a:ea typeface="Calibri"/>
                <a:cs typeface="Calibri"/>
                <a:sym typeface="Calibri"/>
              </a:rPr>
              <a:t>1</a:t>
            </a:r>
            <a:endParaRPr sz="1400" b="0" i="0" u="none" strike="noStrike" cap="none">
              <a:solidFill>
                <a:srgbClr val="000000"/>
              </a:solidFill>
              <a:latin typeface="Arial"/>
              <a:ea typeface="Arial"/>
              <a:cs typeface="Arial"/>
              <a:sym typeface="Arial"/>
            </a:endParaRPr>
          </a:p>
        </p:txBody>
      </p:sp>
      <p:sp>
        <p:nvSpPr>
          <p:cNvPr id="154" name="Google Shape;154;p47"/>
          <p:cNvSpPr/>
          <p:nvPr/>
        </p:nvSpPr>
        <p:spPr>
          <a:xfrm>
            <a:off x="4801171" y="4931630"/>
            <a:ext cx="504082" cy="458348"/>
          </a:xfrm>
          <a:prstGeom prst="ellipse">
            <a:avLst/>
          </a:prstGeom>
          <a:noFill/>
          <a:ln w="381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alibri"/>
                <a:ea typeface="Calibri"/>
                <a:cs typeface="Calibri"/>
                <a:sym typeface="Calibri"/>
              </a:rPr>
              <a:t>3</a:t>
            </a:r>
            <a:endParaRPr sz="1400" b="0" i="0" u="none" strike="noStrike" cap="none">
              <a:solidFill>
                <a:srgbClr val="000000"/>
              </a:solidFill>
              <a:latin typeface="Arial"/>
              <a:ea typeface="Arial"/>
              <a:cs typeface="Arial"/>
              <a:sym typeface="Arial"/>
            </a:endParaRPr>
          </a:p>
        </p:txBody>
      </p:sp>
      <p:sp>
        <p:nvSpPr>
          <p:cNvPr id="155" name="Google Shape;155;p47"/>
          <p:cNvSpPr/>
          <p:nvPr/>
        </p:nvSpPr>
        <p:spPr>
          <a:xfrm>
            <a:off x="3278416" y="5828039"/>
            <a:ext cx="504082" cy="458348"/>
          </a:xfrm>
          <a:prstGeom prst="ellipse">
            <a:avLst/>
          </a:prstGeom>
          <a:noFill/>
          <a:ln w="381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alibri"/>
                <a:ea typeface="Calibri"/>
                <a:cs typeface="Calibri"/>
                <a:sym typeface="Calibri"/>
              </a:rPr>
              <a:t>2</a:t>
            </a:r>
            <a:endParaRPr sz="1400" b="0" i="0" u="none" strike="noStrike" cap="none">
              <a:solidFill>
                <a:srgbClr val="000000"/>
              </a:solidFill>
              <a:latin typeface="Arial"/>
              <a:ea typeface="Arial"/>
              <a:cs typeface="Arial"/>
              <a:sym typeface="Arial"/>
            </a:endParaRPr>
          </a:p>
        </p:txBody>
      </p:sp>
      <p:sp>
        <p:nvSpPr>
          <p:cNvPr id="156" name="Google Shape;156;p47"/>
          <p:cNvSpPr/>
          <p:nvPr/>
        </p:nvSpPr>
        <p:spPr>
          <a:xfrm>
            <a:off x="6455518" y="5828039"/>
            <a:ext cx="504082" cy="458348"/>
          </a:xfrm>
          <a:prstGeom prst="ellipse">
            <a:avLst/>
          </a:prstGeom>
          <a:noFill/>
          <a:ln w="381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0" i="0" u="none" strike="noStrike" cap="none">
                <a:solidFill>
                  <a:schemeClr val="lt1"/>
                </a:solidFill>
                <a:latin typeface="Calibri"/>
                <a:ea typeface="Calibri"/>
                <a:cs typeface="Calibri"/>
                <a:sym typeface="Calibri"/>
              </a:rPr>
              <a:t>4</a:t>
            </a:r>
            <a:endParaRPr sz="1400" b="0" i="0" u="none" strike="noStrike" cap="none">
              <a:solidFill>
                <a:srgbClr val="000000"/>
              </a:solidFill>
              <a:latin typeface="Arial"/>
              <a:ea typeface="Arial"/>
              <a:cs typeface="Arial"/>
              <a:sym typeface="Arial"/>
            </a:endParaRPr>
          </a:p>
        </p:txBody>
      </p:sp>
      <p:sp>
        <p:nvSpPr>
          <p:cNvPr id="157" name="Google Shape;157;p47"/>
          <p:cNvSpPr txBox="1"/>
          <p:nvPr/>
        </p:nvSpPr>
        <p:spPr>
          <a:xfrm>
            <a:off x="452856" y="3693428"/>
            <a:ext cx="10515600" cy="1077300"/>
          </a:xfrm>
          <a:prstGeom prst="rect">
            <a:avLst/>
          </a:prstGeom>
          <a:noFill/>
          <a:ln>
            <a:noFill/>
          </a:ln>
        </p:spPr>
        <p:txBody>
          <a:bodyPr spcFirstLastPara="1" wrap="square" lIns="91425" tIns="45700" rIns="91425" bIns="45700" anchor="b" anchorCtr="0">
            <a:normAutofit/>
          </a:bodyPr>
          <a:lstStyle/>
          <a:p>
            <a:pPr>
              <a:lnSpc>
                <a:spcPct val="90000"/>
              </a:lnSpc>
              <a:buClr>
                <a:schemeClr val="lt1"/>
              </a:buClr>
              <a:buSzPts val="6000"/>
            </a:pPr>
            <a:r>
              <a:rPr lang="en-GB" sz="6000" dirty="0">
                <a:solidFill>
                  <a:schemeClr val="lt1"/>
                </a:solidFill>
                <a:latin typeface="Gill Sans MT Condensed" panose="020B0506020104020203" pitchFamily="34" charset="0"/>
              </a:rPr>
              <a:t>OUR PRINCIPLES</a:t>
            </a:r>
            <a:endParaRPr sz="6000" dirty="0">
              <a:solidFill>
                <a:schemeClr val="lt1"/>
              </a:solidFill>
              <a:latin typeface="Gill Sans MT Condensed" panose="020B0506020104020203"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1">
          <a:extLst>
            <a:ext uri="{FF2B5EF4-FFF2-40B4-BE49-F238E27FC236}">
              <a16:creationId xmlns:a16="http://schemas.microsoft.com/office/drawing/2014/main" id="{1AC616F8-BAAD-E9E8-22C6-5B043F5BCC83}"/>
            </a:ext>
          </a:extLst>
        </p:cNvPr>
        <p:cNvGrpSpPr/>
        <p:nvPr/>
      </p:nvGrpSpPr>
      <p:grpSpPr>
        <a:xfrm>
          <a:off x="0" y="0"/>
          <a:ext cx="0" cy="0"/>
          <a:chOff x="0" y="0"/>
          <a:chExt cx="0" cy="0"/>
        </a:xfrm>
      </p:grpSpPr>
      <p:sp>
        <p:nvSpPr>
          <p:cNvPr id="112" name="Google Shape;112;g31268b9cbc7_0_1">
            <a:extLst>
              <a:ext uri="{FF2B5EF4-FFF2-40B4-BE49-F238E27FC236}">
                <a16:creationId xmlns:a16="http://schemas.microsoft.com/office/drawing/2014/main" id="{C84C4EC6-C675-96EE-ABFE-3E7A57A4F9E7}"/>
              </a:ext>
            </a:extLst>
          </p:cNvPr>
          <p:cNvSpPr/>
          <p:nvPr/>
        </p:nvSpPr>
        <p:spPr>
          <a:xfrm>
            <a:off x="0" y="0"/>
            <a:ext cx="12185700" cy="1851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3" name="Google Shape;113;g31268b9cbc7_0_1">
            <a:extLst>
              <a:ext uri="{FF2B5EF4-FFF2-40B4-BE49-F238E27FC236}">
                <a16:creationId xmlns:a16="http://schemas.microsoft.com/office/drawing/2014/main" id="{44AA7B15-7209-5EC4-F52B-DDEFE43FB689}"/>
              </a:ext>
            </a:extLst>
          </p:cNvPr>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GB" dirty="0">
                <a:solidFill>
                  <a:schemeClr val="bg1"/>
                </a:solidFill>
                <a:latin typeface="Gill Sans MT Condensed" panose="020B0506020104020203" pitchFamily="34" charset="0"/>
              </a:rPr>
              <a:t>Why</a:t>
            </a:r>
            <a:r>
              <a:rPr lang="en-GB" dirty="0">
                <a:solidFill>
                  <a:schemeClr val="bg1"/>
                </a:solidFill>
                <a:latin typeface="Gill Sans MT Condensed" panose="020B0506020104020203" pitchFamily="34" charset="0"/>
                <a:sym typeface="Arial"/>
              </a:rPr>
              <a:t> </a:t>
            </a:r>
            <a:r>
              <a:rPr lang="en-GB" dirty="0">
                <a:solidFill>
                  <a:schemeClr val="bg1"/>
                </a:solidFill>
                <a:latin typeface="Gill Sans MT Condensed" panose="020B0506020104020203" pitchFamily="34" charset="0"/>
              </a:rPr>
              <a:t>I</a:t>
            </a:r>
            <a:r>
              <a:rPr lang="en-GB" dirty="0">
                <a:solidFill>
                  <a:schemeClr val="bg1"/>
                </a:solidFill>
                <a:latin typeface="Gill Sans MT Condensed" panose="020B0506020104020203" pitchFamily="34" charset="0"/>
                <a:sym typeface="Arial"/>
              </a:rPr>
              <a:t>nvosphere? – </a:t>
            </a:r>
            <a:r>
              <a:rPr lang="en-GB" dirty="0">
                <a:solidFill>
                  <a:schemeClr val="bg1"/>
                </a:solidFill>
                <a:latin typeface="Gill Sans MT Condensed" panose="020B0506020104020203" pitchFamily="34" charset="0"/>
              </a:rPr>
              <a:t>we know how to make innovation successful</a:t>
            </a:r>
            <a:endParaRPr dirty="0">
              <a:solidFill>
                <a:schemeClr val="bg1"/>
              </a:solidFill>
              <a:latin typeface="Gill Sans MT Condensed" panose="020B0506020104020203" pitchFamily="34" charset="0"/>
              <a:sym typeface="Arial"/>
            </a:endParaRPr>
          </a:p>
        </p:txBody>
      </p:sp>
      <p:graphicFrame>
        <p:nvGraphicFramePr>
          <p:cNvPr id="2" name="Diagram 1">
            <a:extLst>
              <a:ext uri="{FF2B5EF4-FFF2-40B4-BE49-F238E27FC236}">
                <a16:creationId xmlns:a16="http://schemas.microsoft.com/office/drawing/2014/main" id="{ECE78F24-3699-FB44-0083-B33A93BDEA1B}"/>
              </a:ext>
            </a:extLst>
          </p:cNvPr>
          <p:cNvGraphicFramePr/>
          <p:nvPr>
            <p:extLst>
              <p:ext uri="{D42A27DB-BD31-4B8C-83A1-F6EECF244321}">
                <p14:modId xmlns:p14="http://schemas.microsoft.com/office/powerpoint/2010/main" val="636602793"/>
              </p:ext>
            </p:extLst>
          </p:nvPr>
        </p:nvGraphicFramePr>
        <p:xfrm>
          <a:off x="704850" y="2570949"/>
          <a:ext cx="10994572" cy="41135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Oval 2">
            <a:extLst>
              <a:ext uri="{FF2B5EF4-FFF2-40B4-BE49-F238E27FC236}">
                <a16:creationId xmlns:a16="http://schemas.microsoft.com/office/drawing/2014/main" id="{4FD4553A-C2EB-F7C1-1986-3C29B25D9C12}"/>
              </a:ext>
            </a:extLst>
          </p:cNvPr>
          <p:cNvSpPr/>
          <p:nvPr/>
        </p:nvSpPr>
        <p:spPr>
          <a:xfrm>
            <a:off x="1387929" y="2046863"/>
            <a:ext cx="726621" cy="72662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t>1</a:t>
            </a:r>
          </a:p>
        </p:txBody>
      </p:sp>
      <p:sp>
        <p:nvSpPr>
          <p:cNvPr id="4" name="Oval 3">
            <a:extLst>
              <a:ext uri="{FF2B5EF4-FFF2-40B4-BE49-F238E27FC236}">
                <a16:creationId xmlns:a16="http://schemas.microsoft.com/office/drawing/2014/main" id="{1743F885-7B9B-C783-E16F-35644AE0EE50}"/>
              </a:ext>
            </a:extLst>
          </p:cNvPr>
          <p:cNvSpPr/>
          <p:nvPr/>
        </p:nvSpPr>
        <p:spPr>
          <a:xfrm>
            <a:off x="3608614" y="2046863"/>
            <a:ext cx="726621" cy="72662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t>2</a:t>
            </a:r>
          </a:p>
        </p:txBody>
      </p:sp>
      <p:sp>
        <p:nvSpPr>
          <p:cNvPr id="5" name="Oval 4">
            <a:extLst>
              <a:ext uri="{FF2B5EF4-FFF2-40B4-BE49-F238E27FC236}">
                <a16:creationId xmlns:a16="http://schemas.microsoft.com/office/drawing/2014/main" id="{3736AE45-4CBF-8618-7650-B6658003DFCC}"/>
              </a:ext>
            </a:extLst>
          </p:cNvPr>
          <p:cNvSpPr/>
          <p:nvPr/>
        </p:nvSpPr>
        <p:spPr>
          <a:xfrm>
            <a:off x="5919107" y="2046863"/>
            <a:ext cx="726621" cy="72662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t>3</a:t>
            </a:r>
          </a:p>
        </p:txBody>
      </p:sp>
      <p:sp>
        <p:nvSpPr>
          <p:cNvPr id="6" name="Oval 5">
            <a:extLst>
              <a:ext uri="{FF2B5EF4-FFF2-40B4-BE49-F238E27FC236}">
                <a16:creationId xmlns:a16="http://schemas.microsoft.com/office/drawing/2014/main" id="{A92D88EC-A95D-FCB9-99A2-91ABF463CA5C}"/>
              </a:ext>
            </a:extLst>
          </p:cNvPr>
          <p:cNvSpPr/>
          <p:nvPr/>
        </p:nvSpPr>
        <p:spPr>
          <a:xfrm>
            <a:off x="8082643" y="2046863"/>
            <a:ext cx="726621" cy="72662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t>4</a:t>
            </a:r>
          </a:p>
        </p:txBody>
      </p:sp>
      <p:sp>
        <p:nvSpPr>
          <p:cNvPr id="7" name="Oval 6">
            <a:extLst>
              <a:ext uri="{FF2B5EF4-FFF2-40B4-BE49-F238E27FC236}">
                <a16:creationId xmlns:a16="http://schemas.microsoft.com/office/drawing/2014/main" id="{4ABC960E-E9D1-A1C4-F7AD-603110A5689C}"/>
              </a:ext>
            </a:extLst>
          </p:cNvPr>
          <p:cNvSpPr/>
          <p:nvPr/>
        </p:nvSpPr>
        <p:spPr>
          <a:xfrm>
            <a:off x="10319658" y="2046863"/>
            <a:ext cx="726621" cy="726621"/>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dirty="0"/>
              <a:t>5</a:t>
            </a:r>
          </a:p>
        </p:txBody>
      </p:sp>
    </p:spTree>
    <p:extLst>
      <p:ext uri="{BB962C8B-B14F-4D97-AF65-F5344CB8AC3E}">
        <p14:creationId xmlns:p14="http://schemas.microsoft.com/office/powerpoint/2010/main" val="3375757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31268b9cbc7_0_31"/>
          <p:cNvSpPr/>
          <p:nvPr/>
        </p:nvSpPr>
        <p:spPr>
          <a:xfrm>
            <a:off x="3175" y="0"/>
            <a:ext cx="12185700" cy="1851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700" b="0" i="0" u="none" strike="noStrike" cap="none">
              <a:solidFill>
                <a:schemeClr val="lt1"/>
              </a:solidFill>
              <a:latin typeface="Calibri"/>
              <a:ea typeface="Calibri"/>
              <a:cs typeface="Calibri"/>
              <a:sym typeface="Calibri"/>
            </a:endParaRPr>
          </a:p>
        </p:txBody>
      </p:sp>
      <p:sp>
        <p:nvSpPr>
          <p:cNvPr id="163" name="Google Shape;163;g31268b9cbc7_0_3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a:buSzPts val="4400"/>
            </a:pPr>
            <a:r>
              <a:rPr lang="en-GB" dirty="0">
                <a:solidFill>
                  <a:schemeClr val="bg1"/>
                </a:solidFill>
                <a:latin typeface="Gill Sans MT Condensed" panose="020B0506020104020203" pitchFamily="34" charset="0"/>
              </a:rPr>
              <a:t>Our experience</a:t>
            </a:r>
            <a:endParaRPr dirty="0">
              <a:solidFill>
                <a:schemeClr val="bg1"/>
              </a:solidFill>
              <a:latin typeface="Gill Sans MT Condensed" panose="020B0506020104020203" pitchFamily="34" charset="0"/>
            </a:endParaRPr>
          </a:p>
        </p:txBody>
      </p:sp>
      <p:sp>
        <p:nvSpPr>
          <p:cNvPr id="164" name="Google Shape;164;g31268b9cbc7_0_31"/>
          <p:cNvSpPr txBox="1"/>
          <p:nvPr/>
        </p:nvSpPr>
        <p:spPr>
          <a:xfrm>
            <a:off x="1153991" y="2867122"/>
            <a:ext cx="12105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800" b="0" i="0" u="none" strike="noStrike" cap="none" dirty="0">
                <a:solidFill>
                  <a:srgbClr val="000000"/>
                </a:solidFill>
                <a:latin typeface="Gill Sans MT Condensed" panose="020B0506020104020203" pitchFamily="34" charset="0"/>
                <a:sym typeface="Arial"/>
              </a:rPr>
              <a:t>Corporate</a:t>
            </a:r>
            <a:endParaRPr dirty="0">
              <a:latin typeface="Gill Sans MT Condensed" panose="020B0506020104020203" pitchFamily="34" charset="0"/>
            </a:endParaRPr>
          </a:p>
        </p:txBody>
      </p:sp>
      <p:sp>
        <p:nvSpPr>
          <p:cNvPr id="165" name="Google Shape;165;g31268b9cbc7_0_31"/>
          <p:cNvSpPr txBox="1"/>
          <p:nvPr/>
        </p:nvSpPr>
        <p:spPr>
          <a:xfrm>
            <a:off x="4018804" y="2867122"/>
            <a:ext cx="4668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800" b="0" i="0" u="none" strike="noStrike" cap="none">
                <a:solidFill>
                  <a:srgbClr val="000000"/>
                </a:solidFill>
                <a:latin typeface="Gill Sans MT Condensed" panose="020B0506020104020203" pitchFamily="34" charset="0"/>
                <a:sym typeface="Arial"/>
              </a:rPr>
              <a:t>Rx</a:t>
            </a:r>
            <a:endParaRPr>
              <a:latin typeface="Gill Sans MT Condensed" panose="020B0506020104020203" pitchFamily="34" charset="0"/>
            </a:endParaRPr>
          </a:p>
        </p:txBody>
      </p:sp>
      <p:sp>
        <p:nvSpPr>
          <p:cNvPr id="166" name="Google Shape;166;g31268b9cbc7_0_31"/>
          <p:cNvSpPr txBox="1"/>
          <p:nvPr/>
        </p:nvSpPr>
        <p:spPr>
          <a:xfrm>
            <a:off x="6893235" y="2867122"/>
            <a:ext cx="10053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800" b="0" i="0" u="none" strike="noStrike" cap="none">
                <a:solidFill>
                  <a:srgbClr val="000000"/>
                </a:solidFill>
                <a:latin typeface="Gill Sans MT Condensed" panose="020B0506020104020203" pitchFamily="34" charset="0"/>
                <a:sym typeface="Arial"/>
              </a:rPr>
              <a:t>Devices</a:t>
            </a:r>
            <a:endParaRPr>
              <a:latin typeface="Gill Sans MT Condensed" panose="020B0506020104020203" pitchFamily="34" charset="0"/>
            </a:endParaRPr>
          </a:p>
        </p:txBody>
      </p:sp>
      <p:sp>
        <p:nvSpPr>
          <p:cNvPr id="167" name="Google Shape;167;g31268b9cbc7_0_31"/>
          <p:cNvSpPr txBox="1"/>
          <p:nvPr/>
        </p:nvSpPr>
        <p:spPr>
          <a:xfrm>
            <a:off x="9639425" y="2867122"/>
            <a:ext cx="1980000" cy="369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800" b="0" i="0" u="none" strike="noStrike" cap="none">
                <a:solidFill>
                  <a:srgbClr val="000000"/>
                </a:solidFill>
                <a:latin typeface="Gill Sans MT Condensed" panose="020B0506020104020203" pitchFamily="34" charset="0"/>
                <a:sym typeface="Arial"/>
              </a:rPr>
              <a:t>Consumer Health</a:t>
            </a:r>
            <a:endParaRPr>
              <a:latin typeface="Gill Sans MT Condensed" panose="020B0506020104020203" pitchFamily="34" charset="0"/>
            </a:endParaRPr>
          </a:p>
        </p:txBody>
      </p:sp>
      <p:sp>
        <p:nvSpPr>
          <p:cNvPr id="169" name="Google Shape;169;g31268b9cbc7_0_31"/>
          <p:cNvSpPr txBox="1"/>
          <p:nvPr/>
        </p:nvSpPr>
        <p:spPr>
          <a:xfrm>
            <a:off x="6893235" y="3186447"/>
            <a:ext cx="134938"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70" name="Google Shape;170;g31268b9cbc7_0_31" descr="Kyowa Kirin | Specialty Pharmaceuticals ..."/>
          <p:cNvPicPr preferRelativeResize="0"/>
          <p:nvPr/>
        </p:nvPicPr>
        <p:blipFill rotWithShape="1">
          <a:blip r:embed="rId3">
            <a:alphaModFix/>
          </a:blip>
          <a:srcRect/>
          <a:stretch/>
        </p:blipFill>
        <p:spPr>
          <a:xfrm>
            <a:off x="668438" y="4317314"/>
            <a:ext cx="1593038" cy="335548"/>
          </a:xfrm>
          <a:prstGeom prst="rect">
            <a:avLst/>
          </a:prstGeom>
          <a:noFill/>
          <a:ln>
            <a:noFill/>
          </a:ln>
        </p:spPr>
      </p:pic>
      <p:pic>
        <p:nvPicPr>
          <p:cNvPr id="171" name="Google Shape;171;g31268b9cbc7_0_31" descr="Sanofi | IFPMA"/>
          <p:cNvPicPr preferRelativeResize="0"/>
          <p:nvPr/>
        </p:nvPicPr>
        <p:blipFill rotWithShape="1">
          <a:blip r:embed="rId4">
            <a:alphaModFix/>
          </a:blip>
          <a:srcRect/>
          <a:stretch/>
        </p:blipFill>
        <p:spPr>
          <a:xfrm>
            <a:off x="1074687" y="3501989"/>
            <a:ext cx="918406" cy="236339"/>
          </a:xfrm>
          <a:prstGeom prst="rect">
            <a:avLst/>
          </a:prstGeom>
          <a:noFill/>
          <a:ln>
            <a:noFill/>
          </a:ln>
        </p:spPr>
      </p:pic>
      <p:pic>
        <p:nvPicPr>
          <p:cNvPr id="172" name="Google Shape;172;g31268b9cbc7_0_31" descr="Key Manufacturing License Updates ..."/>
          <p:cNvPicPr preferRelativeResize="0"/>
          <p:nvPr/>
        </p:nvPicPr>
        <p:blipFill rotWithShape="1">
          <a:blip r:embed="rId5">
            <a:alphaModFix/>
          </a:blip>
          <a:srcRect/>
          <a:stretch/>
        </p:blipFill>
        <p:spPr>
          <a:xfrm>
            <a:off x="9513720" y="3436017"/>
            <a:ext cx="1736666" cy="440996"/>
          </a:xfrm>
          <a:prstGeom prst="rect">
            <a:avLst/>
          </a:prstGeom>
          <a:noFill/>
          <a:ln>
            <a:noFill/>
          </a:ln>
        </p:spPr>
      </p:pic>
      <p:pic>
        <p:nvPicPr>
          <p:cNvPr id="173" name="Google Shape;173;g31268b9cbc7_0_31"/>
          <p:cNvPicPr preferRelativeResize="0"/>
          <p:nvPr/>
        </p:nvPicPr>
        <p:blipFill rotWithShape="1">
          <a:blip r:embed="rId6">
            <a:alphaModFix/>
          </a:blip>
          <a:srcRect/>
          <a:stretch/>
        </p:blipFill>
        <p:spPr>
          <a:xfrm>
            <a:off x="985493" y="4817003"/>
            <a:ext cx="1056915" cy="323599"/>
          </a:xfrm>
          <a:prstGeom prst="rect">
            <a:avLst/>
          </a:prstGeom>
          <a:noFill/>
          <a:ln>
            <a:noFill/>
          </a:ln>
        </p:spPr>
      </p:pic>
      <p:pic>
        <p:nvPicPr>
          <p:cNvPr id="174" name="Google Shape;174;g31268b9cbc7_0_31" descr="Novartis | World Economic Forum"/>
          <p:cNvPicPr preferRelativeResize="0"/>
          <p:nvPr/>
        </p:nvPicPr>
        <p:blipFill rotWithShape="1">
          <a:blip r:embed="rId7">
            <a:alphaModFix/>
          </a:blip>
          <a:srcRect/>
          <a:stretch/>
        </p:blipFill>
        <p:spPr>
          <a:xfrm>
            <a:off x="750891" y="3902469"/>
            <a:ext cx="1390751" cy="250704"/>
          </a:xfrm>
          <a:prstGeom prst="rect">
            <a:avLst/>
          </a:prstGeom>
          <a:noFill/>
          <a:ln>
            <a:noFill/>
          </a:ln>
        </p:spPr>
      </p:pic>
      <p:pic>
        <p:nvPicPr>
          <p:cNvPr id="175" name="Google Shape;175;g31268b9cbc7_0_31" descr="Supporting access to critical medicines ..."/>
          <p:cNvPicPr preferRelativeResize="0"/>
          <p:nvPr/>
        </p:nvPicPr>
        <p:blipFill rotWithShape="1">
          <a:blip r:embed="rId8">
            <a:alphaModFix/>
          </a:blip>
          <a:srcRect/>
          <a:stretch/>
        </p:blipFill>
        <p:spPr>
          <a:xfrm>
            <a:off x="750892" y="5304743"/>
            <a:ext cx="1384542" cy="384414"/>
          </a:xfrm>
          <a:prstGeom prst="rect">
            <a:avLst/>
          </a:prstGeom>
          <a:noFill/>
          <a:ln>
            <a:noFill/>
          </a:ln>
        </p:spPr>
      </p:pic>
      <p:pic>
        <p:nvPicPr>
          <p:cNvPr id="176" name="Google Shape;176;g31268b9cbc7_0_31" descr="Water Action Hub | Merck &amp; Co."/>
          <p:cNvPicPr preferRelativeResize="0"/>
          <p:nvPr/>
        </p:nvPicPr>
        <p:blipFill rotWithShape="1">
          <a:blip r:embed="rId9">
            <a:alphaModFix/>
          </a:blip>
          <a:srcRect/>
          <a:stretch/>
        </p:blipFill>
        <p:spPr>
          <a:xfrm>
            <a:off x="788200" y="5853298"/>
            <a:ext cx="1269785" cy="369337"/>
          </a:xfrm>
          <a:prstGeom prst="rect">
            <a:avLst/>
          </a:prstGeom>
          <a:noFill/>
          <a:ln>
            <a:noFill/>
          </a:ln>
        </p:spPr>
      </p:pic>
      <p:pic>
        <p:nvPicPr>
          <p:cNvPr id="177" name="Google Shape;177;g31268b9cbc7_0_31" descr="Xarelto | Pharmaceutical ..."/>
          <p:cNvPicPr preferRelativeResize="0"/>
          <p:nvPr/>
        </p:nvPicPr>
        <p:blipFill rotWithShape="1">
          <a:blip r:embed="rId10">
            <a:alphaModFix/>
          </a:blip>
          <a:srcRect t="27987" b="27806"/>
          <a:stretch/>
        </p:blipFill>
        <p:spPr>
          <a:xfrm>
            <a:off x="3438167" y="3481661"/>
            <a:ext cx="1188789" cy="349709"/>
          </a:xfrm>
          <a:prstGeom prst="rect">
            <a:avLst/>
          </a:prstGeom>
          <a:noFill/>
          <a:ln>
            <a:noFill/>
          </a:ln>
        </p:spPr>
      </p:pic>
      <p:pic>
        <p:nvPicPr>
          <p:cNvPr id="178" name="Google Shape;178;g31268b9cbc7_0_31" descr="LobbyMap Medtronic"/>
          <p:cNvPicPr preferRelativeResize="0"/>
          <p:nvPr/>
        </p:nvPicPr>
        <p:blipFill rotWithShape="1">
          <a:blip r:embed="rId11">
            <a:alphaModFix/>
          </a:blip>
          <a:srcRect/>
          <a:stretch/>
        </p:blipFill>
        <p:spPr>
          <a:xfrm>
            <a:off x="6587461" y="3781142"/>
            <a:ext cx="1180672" cy="590336"/>
          </a:xfrm>
          <a:prstGeom prst="rect">
            <a:avLst/>
          </a:prstGeom>
          <a:noFill/>
          <a:ln>
            <a:noFill/>
          </a:ln>
        </p:spPr>
      </p:pic>
      <p:pic>
        <p:nvPicPr>
          <p:cNvPr id="179" name="Google Shape;179;g31268b9cbc7_0_31" descr="ConvaTec - Deeside"/>
          <p:cNvPicPr preferRelativeResize="0"/>
          <p:nvPr/>
        </p:nvPicPr>
        <p:blipFill rotWithShape="1">
          <a:blip r:embed="rId12">
            <a:alphaModFix/>
          </a:blip>
          <a:srcRect/>
          <a:stretch/>
        </p:blipFill>
        <p:spPr>
          <a:xfrm>
            <a:off x="6491141" y="4366586"/>
            <a:ext cx="1501328" cy="427932"/>
          </a:xfrm>
          <a:prstGeom prst="rect">
            <a:avLst/>
          </a:prstGeom>
          <a:noFill/>
          <a:ln>
            <a:noFill/>
          </a:ln>
        </p:spPr>
      </p:pic>
      <p:pic>
        <p:nvPicPr>
          <p:cNvPr id="180" name="Google Shape;180;g31268b9cbc7_0_31" descr="Edwards Lifesciences Logo Black and ..."/>
          <p:cNvPicPr preferRelativeResize="0"/>
          <p:nvPr/>
        </p:nvPicPr>
        <p:blipFill rotWithShape="1">
          <a:blip r:embed="rId13">
            <a:alphaModFix/>
          </a:blip>
          <a:srcRect t="32096" b="31949"/>
          <a:stretch/>
        </p:blipFill>
        <p:spPr>
          <a:xfrm>
            <a:off x="6560062" y="3415895"/>
            <a:ext cx="1338473" cy="481240"/>
          </a:xfrm>
          <a:prstGeom prst="rect">
            <a:avLst/>
          </a:prstGeom>
          <a:noFill/>
          <a:ln>
            <a:noFill/>
          </a:ln>
        </p:spPr>
      </p:pic>
      <p:pic>
        <p:nvPicPr>
          <p:cNvPr id="181" name="Google Shape;181;g31268b9cbc7_0_31" descr="Nicorette | Logopedia | Fandom"/>
          <p:cNvPicPr preferRelativeResize="0"/>
          <p:nvPr/>
        </p:nvPicPr>
        <p:blipFill rotWithShape="1">
          <a:blip r:embed="rId14">
            <a:alphaModFix/>
          </a:blip>
          <a:srcRect/>
          <a:stretch/>
        </p:blipFill>
        <p:spPr>
          <a:xfrm>
            <a:off x="9639425" y="3831370"/>
            <a:ext cx="1385732" cy="382048"/>
          </a:xfrm>
          <a:prstGeom prst="rect">
            <a:avLst/>
          </a:prstGeom>
          <a:noFill/>
          <a:ln>
            <a:noFill/>
          </a:ln>
        </p:spPr>
      </p:pic>
      <p:pic>
        <p:nvPicPr>
          <p:cNvPr id="182" name="Google Shape;182;g31268b9cbc7_0_31"/>
          <p:cNvPicPr preferRelativeResize="0"/>
          <p:nvPr/>
        </p:nvPicPr>
        <p:blipFill rotWithShape="1">
          <a:blip r:embed="rId15">
            <a:alphaModFix/>
          </a:blip>
          <a:srcRect/>
          <a:stretch/>
        </p:blipFill>
        <p:spPr>
          <a:xfrm>
            <a:off x="6360711" y="4836226"/>
            <a:ext cx="1638645" cy="427932"/>
          </a:xfrm>
          <a:prstGeom prst="rect">
            <a:avLst/>
          </a:prstGeom>
          <a:noFill/>
          <a:ln>
            <a:noFill/>
          </a:ln>
        </p:spPr>
      </p:pic>
      <p:sp>
        <p:nvSpPr>
          <p:cNvPr id="183" name="Google Shape;183;g31268b9cbc7_0_31"/>
          <p:cNvSpPr txBox="1"/>
          <p:nvPr/>
        </p:nvSpPr>
        <p:spPr>
          <a:xfrm>
            <a:off x="668438" y="1879029"/>
            <a:ext cx="11128955" cy="577649"/>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000" dirty="0">
                <a:solidFill>
                  <a:schemeClr val="tx1"/>
                </a:solidFill>
                <a:latin typeface="Gill Sans MT Condensed" panose="020B0506020104020203" pitchFamily="34" charset="0"/>
              </a:rPr>
              <a:t>We have experience of working across a wide range of healthcare businesses and challenges.   combined experience have delivered solutions made changes for these organisations that have tangibly transformed their way of thinking, working and achieving an improved performance </a:t>
            </a:r>
            <a:endParaRPr sz="2000" dirty="0">
              <a:solidFill>
                <a:schemeClr val="tx1"/>
              </a:solidFill>
              <a:latin typeface="Gill Sans MT Condensed" panose="020B0506020104020203" pitchFamily="34" charset="0"/>
            </a:endParaRPr>
          </a:p>
        </p:txBody>
      </p:sp>
      <p:cxnSp>
        <p:nvCxnSpPr>
          <p:cNvPr id="2" name="Google Shape;131;g31268b9cbc7_0_1">
            <a:extLst>
              <a:ext uri="{FF2B5EF4-FFF2-40B4-BE49-F238E27FC236}">
                <a16:creationId xmlns:a16="http://schemas.microsoft.com/office/drawing/2014/main" id="{BF731D60-B263-C2DC-7703-C98C4DBDB318}"/>
              </a:ext>
            </a:extLst>
          </p:cNvPr>
          <p:cNvCxnSpPr/>
          <p:nvPr/>
        </p:nvCxnSpPr>
        <p:spPr>
          <a:xfrm>
            <a:off x="0" y="3257962"/>
            <a:ext cx="12192000" cy="0"/>
          </a:xfrm>
          <a:prstGeom prst="straightConnector1">
            <a:avLst/>
          </a:prstGeom>
          <a:noFill/>
          <a:ln w="38100" cap="flat" cmpd="sng">
            <a:solidFill>
              <a:srgbClr val="3E6EC2"/>
            </a:solidFill>
            <a:prstDash val="solid"/>
            <a:round/>
            <a:headEnd type="none" w="sm" len="sm"/>
            <a:tailEnd type="none" w="sm" len="sm"/>
          </a:ln>
        </p:spPr>
      </p:cxnSp>
      <p:sp>
        <p:nvSpPr>
          <p:cNvPr id="3" name="Rectangle 2">
            <a:extLst>
              <a:ext uri="{FF2B5EF4-FFF2-40B4-BE49-F238E27FC236}">
                <a16:creationId xmlns:a16="http://schemas.microsoft.com/office/drawing/2014/main" id="{D4CB844B-5808-EC3F-BFCA-0863880BA2B5}"/>
              </a:ext>
            </a:extLst>
          </p:cNvPr>
          <p:cNvSpPr/>
          <p:nvPr/>
        </p:nvSpPr>
        <p:spPr>
          <a:xfrm>
            <a:off x="2612571" y="5298621"/>
            <a:ext cx="4280664" cy="119425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We will add in additional logos for approx. 6 per column</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1">
          <a:extLst>
            <a:ext uri="{FF2B5EF4-FFF2-40B4-BE49-F238E27FC236}">
              <a16:creationId xmlns:a16="http://schemas.microsoft.com/office/drawing/2014/main" id="{948CB771-778E-1C11-1DCC-63A06C7DCB19}"/>
            </a:ext>
          </a:extLst>
        </p:cNvPr>
        <p:cNvGrpSpPr/>
        <p:nvPr/>
      </p:nvGrpSpPr>
      <p:grpSpPr>
        <a:xfrm>
          <a:off x="0" y="0"/>
          <a:ext cx="0" cy="0"/>
          <a:chOff x="0" y="0"/>
          <a:chExt cx="0" cy="0"/>
        </a:xfrm>
      </p:grpSpPr>
      <p:sp>
        <p:nvSpPr>
          <p:cNvPr id="162" name="Google Shape;162;g31268b9cbc7_0_31">
            <a:extLst>
              <a:ext uri="{FF2B5EF4-FFF2-40B4-BE49-F238E27FC236}">
                <a16:creationId xmlns:a16="http://schemas.microsoft.com/office/drawing/2014/main" id="{B2C695D4-033D-91FF-CD24-15E401E8C6D6}"/>
              </a:ext>
            </a:extLst>
          </p:cNvPr>
          <p:cNvSpPr/>
          <p:nvPr/>
        </p:nvSpPr>
        <p:spPr>
          <a:xfrm>
            <a:off x="3175" y="0"/>
            <a:ext cx="12185700" cy="1851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700" b="0" i="0" u="none" strike="noStrike" cap="none">
              <a:solidFill>
                <a:schemeClr val="lt1"/>
              </a:solidFill>
              <a:latin typeface="Calibri"/>
              <a:ea typeface="Calibri"/>
              <a:cs typeface="Calibri"/>
              <a:sym typeface="Calibri"/>
            </a:endParaRPr>
          </a:p>
        </p:txBody>
      </p:sp>
      <p:sp>
        <p:nvSpPr>
          <p:cNvPr id="163" name="Google Shape;163;g31268b9cbc7_0_31">
            <a:extLst>
              <a:ext uri="{FF2B5EF4-FFF2-40B4-BE49-F238E27FC236}">
                <a16:creationId xmlns:a16="http://schemas.microsoft.com/office/drawing/2014/main" id="{31EA4EAE-07A9-B846-9707-46483B91C706}"/>
              </a:ext>
            </a:extLst>
          </p:cNvPr>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a:buSzPts val="4400"/>
            </a:pPr>
            <a:r>
              <a:rPr lang="en-GB" dirty="0">
                <a:solidFill>
                  <a:schemeClr val="bg1"/>
                </a:solidFill>
                <a:latin typeface="Gill Sans MT Condensed" panose="020B0506020104020203" pitchFamily="34" charset="0"/>
              </a:rPr>
              <a:t>Our experience</a:t>
            </a:r>
            <a:endParaRPr dirty="0">
              <a:solidFill>
                <a:schemeClr val="bg1"/>
              </a:solidFill>
              <a:latin typeface="Gill Sans MT Condensed" panose="020B0506020104020203" pitchFamily="34" charset="0"/>
            </a:endParaRPr>
          </a:p>
        </p:txBody>
      </p:sp>
      <p:sp>
        <p:nvSpPr>
          <p:cNvPr id="183" name="Google Shape;183;g31268b9cbc7_0_31">
            <a:extLst>
              <a:ext uri="{FF2B5EF4-FFF2-40B4-BE49-F238E27FC236}">
                <a16:creationId xmlns:a16="http://schemas.microsoft.com/office/drawing/2014/main" id="{C8131A85-EA5A-5184-6C08-9B13A99EB04D}"/>
              </a:ext>
            </a:extLst>
          </p:cNvPr>
          <p:cNvSpPr txBox="1"/>
          <p:nvPr/>
        </p:nvSpPr>
        <p:spPr>
          <a:xfrm>
            <a:off x="668438" y="1879029"/>
            <a:ext cx="11128955" cy="577649"/>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000" dirty="0">
                <a:solidFill>
                  <a:schemeClr val="tx1"/>
                </a:solidFill>
                <a:latin typeface="Gill Sans MT Condensed" panose="020B0506020104020203" pitchFamily="34" charset="0"/>
              </a:rPr>
              <a:t>And we have worked to shape a wide range of digital solutions across a very broad selection of target audiences </a:t>
            </a:r>
          </a:p>
        </p:txBody>
      </p:sp>
      <p:cxnSp>
        <p:nvCxnSpPr>
          <p:cNvPr id="2" name="Google Shape;131;g31268b9cbc7_0_1">
            <a:extLst>
              <a:ext uri="{FF2B5EF4-FFF2-40B4-BE49-F238E27FC236}">
                <a16:creationId xmlns:a16="http://schemas.microsoft.com/office/drawing/2014/main" id="{149DBF50-B77E-B46F-DA7B-5826B800B2FC}"/>
              </a:ext>
            </a:extLst>
          </p:cNvPr>
          <p:cNvCxnSpPr/>
          <p:nvPr/>
        </p:nvCxnSpPr>
        <p:spPr>
          <a:xfrm>
            <a:off x="0" y="3257962"/>
            <a:ext cx="12192000" cy="0"/>
          </a:xfrm>
          <a:prstGeom prst="straightConnector1">
            <a:avLst/>
          </a:prstGeom>
          <a:noFill/>
          <a:ln w="38100" cap="flat" cmpd="sng">
            <a:solidFill>
              <a:srgbClr val="3E6EC2"/>
            </a:solidFill>
            <a:prstDash val="solid"/>
            <a:round/>
            <a:headEnd type="none" w="sm" len="sm"/>
            <a:tailEnd type="none" w="sm" len="sm"/>
          </a:ln>
        </p:spPr>
      </p:cxnSp>
      <p:grpSp>
        <p:nvGrpSpPr>
          <p:cNvPr id="185" name="Group 184">
            <a:extLst>
              <a:ext uri="{FF2B5EF4-FFF2-40B4-BE49-F238E27FC236}">
                <a16:creationId xmlns:a16="http://schemas.microsoft.com/office/drawing/2014/main" id="{AD5422E0-685D-F00A-8D1C-308A3EB5E9EE}"/>
              </a:ext>
            </a:extLst>
          </p:cNvPr>
          <p:cNvGrpSpPr/>
          <p:nvPr/>
        </p:nvGrpSpPr>
        <p:grpSpPr>
          <a:xfrm>
            <a:off x="1748792" y="3257962"/>
            <a:ext cx="8694416" cy="3357567"/>
            <a:chOff x="689132" y="2238436"/>
            <a:chExt cx="10887277" cy="4204395"/>
          </a:xfrm>
        </p:grpSpPr>
        <p:grpSp>
          <p:nvGrpSpPr>
            <p:cNvPr id="4" name="Google Shape;282;p50">
              <a:extLst>
                <a:ext uri="{FF2B5EF4-FFF2-40B4-BE49-F238E27FC236}">
                  <a16:creationId xmlns:a16="http://schemas.microsoft.com/office/drawing/2014/main" id="{9F7897B1-4173-AD00-8FA0-645A7289509A}"/>
                </a:ext>
              </a:extLst>
            </p:cNvPr>
            <p:cNvGrpSpPr/>
            <p:nvPr/>
          </p:nvGrpSpPr>
          <p:grpSpPr>
            <a:xfrm>
              <a:off x="720381" y="2441129"/>
              <a:ext cx="1882611" cy="1851496"/>
              <a:chOff x="618330" y="1956818"/>
              <a:chExt cx="2400300" cy="2360629"/>
            </a:xfrm>
          </p:grpSpPr>
          <p:pic>
            <p:nvPicPr>
              <p:cNvPr id="5" name="Google Shape;283;p50">
                <a:extLst>
                  <a:ext uri="{FF2B5EF4-FFF2-40B4-BE49-F238E27FC236}">
                    <a16:creationId xmlns:a16="http://schemas.microsoft.com/office/drawing/2014/main" id="{17DEDFD5-F957-3333-E69C-0DEB0925D935}"/>
                  </a:ext>
                </a:extLst>
              </p:cNvPr>
              <p:cNvPicPr preferRelativeResize="0"/>
              <p:nvPr/>
            </p:nvPicPr>
            <p:blipFill rotWithShape="1">
              <a:blip r:embed="rId3">
                <a:alphaModFix/>
              </a:blip>
              <a:srcRect/>
              <a:stretch/>
            </p:blipFill>
            <p:spPr>
              <a:xfrm>
                <a:off x="618330" y="1956818"/>
                <a:ext cx="2400300" cy="2360629"/>
              </a:xfrm>
              <a:prstGeom prst="rect">
                <a:avLst/>
              </a:prstGeom>
              <a:noFill/>
              <a:ln>
                <a:noFill/>
              </a:ln>
            </p:spPr>
          </p:pic>
          <p:pic>
            <p:nvPicPr>
              <p:cNvPr id="6" name="Google Shape;284;p50">
                <a:extLst>
                  <a:ext uri="{FF2B5EF4-FFF2-40B4-BE49-F238E27FC236}">
                    <a16:creationId xmlns:a16="http://schemas.microsoft.com/office/drawing/2014/main" id="{9DC878D3-15D0-C4E3-6B70-4CC9CE1DD71D}"/>
                  </a:ext>
                </a:extLst>
              </p:cNvPr>
              <p:cNvPicPr preferRelativeResize="0"/>
              <p:nvPr/>
            </p:nvPicPr>
            <p:blipFill rotWithShape="1">
              <a:blip r:embed="rId4">
                <a:alphaModFix/>
              </a:blip>
              <a:srcRect/>
              <a:stretch/>
            </p:blipFill>
            <p:spPr>
              <a:xfrm>
                <a:off x="1004214" y="2256823"/>
                <a:ext cx="1635929" cy="1824529"/>
              </a:xfrm>
              <a:prstGeom prst="rect">
                <a:avLst/>
              </a:prstGeom>
              <a:noFill/>
              <a:ln>
                <a:noFill/>
              </a:ln>
            </p:spPr>
          </p:pic>
        </p:grpSp>
        <p:grpSp>
          <p:nvGrpSpPr>
            <p:cNvPr id="7" name="Google Shape;285;p50">
              <a:extLst>
                <a:ext uri="{FF2B5EF4-FFF2-40B4-BE49-F238E27FC236}">
                  <a16:creationId xmlns:a16="http://schemas.microsoft.com/office/drawing/2014/main" id="{75412551-7F0E-5787-29B3-102BC962DC75}"/>
                </a:ext>
              </a:extLst>
            </p:cNvPr>
            <p:cNvGrpSpPr/>
            <p:nvPr/>
          </p:nvGrpSpPr>
          <p:grpSpPr>
            <a:xfrm>
              <a:off x="3500575" y="2441129"/>
              <a:ext cx="1882611" cy="1851496"/>
              <a:chOff x="3699808" y="1963508"/>
              <a:chExt cx="2400300" cy="2360629"/>
            </a:xfrm>
          </p:grpSpPr>
          <p:pic>
            <p:nvPicPr>
              <p:cNvPr id="8" name="Google Shape;286;p50">
                <a:extLst>
                  <a:ext uri="{FF2B5EF4-FFF2-40B4-BE49-F238E27FC236}">
                    <a16:creationId xmlns:a16="http://schemas.microsoft.com/office/drawing/2014/main" id="{893ECB11-CB04-0ED7-BB00-0E3678A0ECF5}"/>
                  </a:ext>
                </a:extLst>
              </p:cNvPr>
              <p:cNvPicPr preferRelativeResize="0"/>
              <p:nvPr/>
            </p:nvPicPr>
            <p:blipFill rotWithShape="1">
              <a:blip r:embed="rId3">
                <a:alphaModFix/>
              </a:blip>
              <a:srcRect/>
              <a:stretch/>
            </p:blipFill>
            <p:spPr>
              <a:xfrm>
                <a:off x="3699808" y="1963508"/>
                <a:ext cx="2400300" cy="2360629"/>
              </a:xfrm>
              <a:prstGeom prst="rect">
                <a:avLst/>
              </a:prstGeom>
              <a:noFill/>
              <a:ln>
                <a:noFill/>
              </a:ln>
            </p:spPr>
          </p:pic>
          <p:pic>
            <p:nvPicPr>
              <p:cNvPr id="9" name="Google Shape;287;p50">
                <a:extLst>
                  <a:ext uri="{FF2B5EF4-FFF2-40B4-BE49-F238E27FC236}">
                    <a16:creationId xmlns:a16="http://schemas.microsoft.com/office/drawing/2014/main" id="{DB282021-F780-826B-622C-F117C2020968}"/>
                  </a:ext>
                </a:extLst>
              </p:cNvPr>
              <p:cNvPicPr preferRelativeResize="0"/>
              <p:nvPr/>
            </p:nvPicPr>
            <p:blipFill rotWithShape="1">
              <a:blip r:embed="rId5">
                <a:alphaModFix/>
              </a:blip>
              <a:srcRect/>
              <a:stretch/>
            </p:blipFill>
            <p:spPr>
              <a:xfrm>
                <a:off x="4199440" y="2417308"/>
                <a:ext cx="1472186" cy="1611439"/>
              </a:xfrm>
              <a:prstGeom prst="rect">
                <a:avLst/>
              </a:prstGeom>
              <a:noFill/>
              <a:ln>
                <a:noFill/>
              </a:ln>
            </p:spPr>
          </p:pic>
        </p:grpSp>
        <p:grpSp>
          <p:nvGrpSpPr>
            <p:cNvPr id="10" name="Google Shape;288;p50">
              <a:extLst>
                <a:ext uri="{FF2B5EF4-FFF2-40B4-BE49-F238E27FC236}">
                  <a16:creationId xmlns:a16="http://schemas.microsoft.com/office/drawing/2014/main" id="{11052F01-B262-7920-0D1D-57B471741E1C}"/>
                </a:ext>
              </a:extLst>
            </p:cNvPr>
            <p:cNvGrpSpPr/>
            <p:nvPr/>
          </p:nvGrpSpPr>
          <p:grpSpPr>
            <a:xfrm>
              <a:off x="9693798" y="2452446"/>
              <a:ext cx="1882611" cy="1851496"/>
              <a:chOff x="9633310" y="1910154"/>
              <a:chExt cx="2400300" cy="2360629"/>
            </a:xfrm>
          </p:grpSpPr>
          <p:pic>
            <p:nvPicPr>
              <p:cNvPr id="11" name="Google Shape;289;p50">
                <a:extLst>
                  <a:ext uri="{FF2B5EF4-FFF2-40B4-BE49-F238E27FC236}">
                    <a16:creationId xmlns:a16="http://schemas.microsoft.com/office/drawing/2014/main" id="{475167FC-76D5-E944-83C5-E04E45E8E079}"/>
                  </a:ext>
                </a:extLst>
              </p:cNvPr>
              <p:cNvPicPr preferRelativeResize="0"/>
              <p:nvPr/>
            </p:nvPicPr>
            <p:blipFill rotWithShape="1">
              <a:blip r:embed="rId3">
                <a:alphaModFix/>
              </a:blip>
              <a:srcRect/>
              <a:stretch/>
            </p:blipFill>
            <p:spPr>
              <a:xfrm>
                <a:off x="9633310" y="1910154"/>
                <a:ext cx="2400300" cy="2360629"/>
              </a:xfrm>
              <a:prstGeom prst="rect">
                <a:avLst/>
              </a:prstGeom>
              <a:noFill/>
              <a:ln>
                <a:noFill/>
              </a:ln>
            </p:spPr>
          </p:pic>
          <p:pic>
            <p:nvPicPr>
              <p:cNvPr id="12" name="Google Shape;290;p50">
                <a:extLst>
                  <a:ext uri="{FF2B5EF4-FFF2-40B4-BE49-F238E27FC236}">
                    <a16:creationId xmlns:a16="http://schemas.microsoft.com/office/drawing/2014/main" id="{56F787A0-A6D1-839B-5207-3ECAF586D9C8}"/>
                  </a:ext>
                </a:extLst>
              </p:cNvPr>
              <p:cNvPicPr preferRelativeResize="0"/>
              <p:nvPr/>
            </p:nvPicPr>
            <p:blipFill rotWithShape="1">
              <a:blip r:embed="rId6">
                <a:alphaModFix/>
              </a:blip>
              <a:srcRect/>
              <a:stretch/>
            </p:blipFill>
            <p:spPr>
              <a:xfrm>
                <a:off x="10014898" y="2349525"/>
                <a:ext cx="1623856" cy="1611438"/>
              </a:xfrm>
              <a:prstGeom prst="rect">
                <a:avLst/>
              </a:prstGeom>
              <a:noFill/>
              <a:ln>
                <a:noFill/>
              </a:ln>
            </p:spPr>
          </p:pic>
        </p:grpSp>
        <p:grpSp>
          <p:nvGrpSpPr>
            <p:cNvPr id="13" name="Google Shape;291;p50">
              <a:extLst>
                <a:ext uri="{FF2B5EF4-FFF2-40B4-BE49-F238E27FC236}">
                  <a16:creationId xmlns:a16="http://schemas.microsoft.com/office/drawing/2014/main" id="{4F56F0A1-A4A9-A52B-109A-DA0E13AFF2F6}"/>
                </a:ext>
              </a:extLst>
            </p:cNvPr>
            <p:cNvGrpSpPr/>
            <p:nvPr/>
          </p:nvGrpSpPr>
          <p:grpSpPr>
            <a:xfrm>
              <a:off x="6672642" y="2452446"/>
              <a:ext cx="1882611" cy="1851496"/>
              <a:chOff x="6746942" y="2017254"/>
              <a:chExt cx="2400300" cy="2360629"/>
            </a:xfrm>
          </p:grpSpPr>
          <p:pic>
            <p:nvPicPr>
              <p:cNvPr id="14" name="Google Shape;292;p50">
                <a:extLst>
                  <a:ext uri="{FF2B5EF4-FFF2-40B4-BE49-F238E27FC236}">
                    <a16:creationId xmlns:a16="http://schemas.microsoft.com/office/drawing/2014/main" id="{E3A4663A-AD35-BA69-CE53-1188ADCB21DD}"/>
                  </a:ext>
                </a:extLst>
              </p:cNvPr>
              <p:cNvPicPr preferRelativeResize="0"/>
              <p:nvPr/>
            </p:nvPicPr>
            <p:blipFill rotWithShape="1">
              <a:blip r:embed="rId3">
                <a:alphaModFix/>
              </a:blip>
              <a:srcRect/>
              <a:stretch/>
            </p:blipFill>
            <p:spPr>
              <a:xfrm>
                <a:off x="6746942" y="2017254"/>
                <a:ext cx="2400300" cy="2360629"/>
              </a:xfrm>
              <a:prstGeom prst="rect">
                <a:avLst/>
              </a:prstGeom>
              <a:noFill/>
              <a:ln>
                <a:noFill/>
              </a:ln>
            </p:spPr>
          </p:pic>
          <p:pic>
            <p:nvPicPr>
              <p:cNvPr id="15" name="Google Shape;293;p50">
                <a:extLst>
                  <a:ext uri="{FF2B5EF4-FFF2-40B4-BE49-F238E27FC236}">
                    <a16:creationId xmlns:a16="http://schemas.microsoft.com/office/drawing/2014/main" id="{EE9272B5-52E2-5605-8503-BD39001FBBFF}"/>
                  </a:ext>
                </a:extLst>
              </p:cNvPr>
              <p:cNvPicPr preferRelativeResize="0"/>
              <p:nvPr/>
            </p:nvPicPr>
            <p:blipFill rotWithShape="1">
              <a:blip r:embed="rId7">
                <a:alphaModFix/>
              </a:blip>
              <a:srcRect/>
              <a:stretch/>
            </p:blipFill>
            <p:spPr>
              <a:xfrm>
                <a:off x="7181903" y="2269351"/>
                <a:ext cx="1530377" cy="1679352"/>
              </a:xfrm>
              <a:prstGeom prst="rect">
                <a:avLst/>
              </a:prstGeom>
              <a:noFill/>
              <a:ln>
                <a:noFill/>
              </a:ln>
            </p:spPr>
          </p:pic>
        </p:grpSp>
        <p:grpSp>
          <p:nvGrpSpPr>
            <p:cNvPr id="16" name="Google Shape;294;p50">
              <a:extLst>
                <a:ext uri="{FF2B5EF4-FFF2-40B4-BE49-F238E27FC236}">
                  <a16:creationId xmlns:a16="http://schemas.microsoft.com/office/drawing/2014/main" id="{B0A70518-2D51-B1B7-FB33-7B1502B9BE61}"/>
                </a:ext>
              </a:extLst>
            </p:cNvPr>
            <p:cNvGrpSpPr/>
            <p:nvPr/>
          </p:nvGrpSpPr>
          <p:grpSpPr>
            <a:xfrm>
              <a:off x="6672642" y="4580297"/>
              <a:ext cx="1882611" cy="1851496"/>
              <a:chOff x="3793970" y="4203456"/>
              <a:chExt cx="2400300" cy="2360629"/>
            </a:xfrm>
          </p:grpSpPr>
          <p:pic>
            <p:nvPicPr>
              <p:cNvPr id="17" name="Google Shape;295;p50">
                <a:extLst>
                  <a:ext uri="{FF2B5EF4-FFF2-40B4-BE49-F238E27FC236}">
                    <a16:creationId xmlns:a16="http://schemas.microsoft.com/office/drawing/2014/main" id="{66078DAE-668E-0867-3F70-69EFF35E48F2}"/>
                  </a:ext>
                </a:extLst>
              </p:cNvPr>
              <p:cNvPicPr preferRelativeResize="0"/>
              <p:nvPr/>
            </p:nvPicPr>
            <p:blipFill rotWithShape="1">
              <a:blip r:embed="rId3">
                <a:alphaModFix/>
              </a:blip>
              <a:srcRect/>
              <a:stretch/>
            </p:blipFill>
            <p:spPr>
              <a:xfrm>
                <a:off x="3793970" y="4203456"/>
                <a:ext cx="2400300" cy="2360629"/>
              </a:xfrm>
              <a:prstGeom prst="rect">
                <a:avLst/>
              </a:prstGeom>
              <a:noFill/>
              <a:ln>
                <a:noFill/>
              </a:ln>
            </p:spPr>
          </p:pic>
          <p:pic>
            <p:nvPicPr>
              <p:cNvPr id="18" name="Google Shape;296;p50">
                <a:extLst>
                  <a:ext uri="{FF2B5EF4-FFF2-40B4-BE49-F238E27FC236}">
                    <a16:creationId xmlns:a16="http://schemas.microsoft.com/office/drawing/2014/main" id="{75E6448A-5777-AEE1-07EF-F6827257EAFF}"/>
                  </a:ext>
                </a:extLst>
              </p:cNvPr>
              <p:cNvPicPr preferRelativeResize="0"/>
              <p:nvPr/>
            </p:nvPicPr>
            <p:blipFill rotWithShape="1">
              <a:blip r:embed="rId8">
                <a:alphaModFix/>
              </a:blip>
              <a:srcRect/>
              <a:stretch/>
            </p:blipFill>
            <p:spPr>
              <a:xfrm>
                <a:off x="4228931" y="4505384"/>
                <a:ext cx="1524727" cy="1729515"/>
              </a:xfrm>
              <a:prstGeom prst="rect">
                <a:avLst/>
              </a:prstGeom>
              <a:noFill/>
              <a:ln>
                <a:noFill/>
              </a:ln>
            </p:spPr>
          </p:pic>
        </p:grpSp>
        <p:grpSp>
          <p:nvGrpSpPr>
            <p:cNvPr id="19" name="Google Shape;297;p50">
              <a:extLst>
                <a:ext uri="{FF2B5EF4-FFF2-40B4-BE49-F238E27FC236}">
                  <a16:creationId xmlns:a16="http://schemas.microsoft.com/office/drawing/2014/main" id="{0B9E89C6-18AD-4622-41CD-BF285ADA49D6}"/>
                </a:ext>
              </a:extLst>
            </p:cNvPr>
            <p:cNvGrpSpPr/>
            <p:nvPr/>
          </p:nvGrpSpPr>
          <p:grpSpPr>
            <a:xfrm>
              <a:off x="3500575" y="4577729"/>
              <a:ext cx="1882611" cy="1851496"/>
              <a:chOff x="1322067" y="4203456"/>
              <a:chExt cx="2400300" cy="2360629"/>
            </a:xfrm>
          </p:grpSpPr>
          <p:pic>
            <p:nvPicPr>
              <p:cNvPr id="20" name="Google Shape;298;p50">
                <a:extLst>
                  <a:ext uri="{FF2B5EF4-FFF2-40B4-BE49-F238E27FC236}">
                    <a16:creationId xmlns:a16="http://schemas.microsoft.com/office/drawing/2014/main" id="{915645CB-669A-8188-39CF-F507AE67A095}"/>
                  </a:ext>
                </a:extLst>
              </p:cNvPr>
              <p:cNvPicPr preferRelativeResize="0"/>
              <p:nvPr/>
            </p:nvPicPr>
            <p:blipFill rotWithShape="1">
              <a:blip r:embed="rId3">
                <a:alphaModFix/>
              </a:blip>
              <a:srcRect/>
              <a:stretch/>
            </p:blipFill>
            <p:spPr>
              <a:xfrm>
                <a:off x="1322067" y="4203456"/>
                <a:ext cx="2400300" cy="2360629"/>
              </a:xfrm>
              <a:prstGeom prst="rect">
                <a:avLst/>
              </a:prstGeom>
              <a:noFill/>
              <a:ln>
                <a:noFill/>
              </a:ln>
            </p:spPr>
          </p:pic>
          <p:pic>
            <p:nvPicPr>
              <p:cNvPr id="21" name="Google Shape;299;p50">
                <a:extLst>
                  <a:ext uri="{FF2B5EF4-FFF2-40B4-BE49-F238E27FC236}">
                    <a16:creationId xmlns:a16="http://schemas.microsoft.com/office/drawing/2014/main" id="{FF381BDC-6084-29A9-481F-1BF716157EDE}"/>
                  </a:ext>
                </a:extLst>
              </p:cNvPr>
              <p:cNvPicPr preferRelativeResize="0"/>
              <p:nvPr/>
            </p:nvPicPr>
            <p:blipFill rotWithShape="1">
              <a:blip r:embed="rId9">
                <a:alphaModFix/>
              </a:blip>
              <a:srcRect/>
              <a:stretch/>
            </p:blipFill>
            <p:spPr>
              <a:xfrm>
                <a:off x="1781857" y="4591726"/>
                <a:ext cx="1512028" cy="1608856"/>
              </a:xfrm>
              <a:prstGeom prst="rect">
                <a:avLst/>
              </a:prstGeom>
              <a:noFill/>
              <a:ln>
                <a:noFill/>
              </a:ln>
            </p:spPr>
          </p:pic>
        </p:grpSp>
        <p:grpSp>
          <p:nvGrpSpPr>
            <p:cNvPr id="22" name="Google Shape;300;p50">
              <a:extLst>
                <a:ext uri="{FF2B5EF4-FFF2-40B4-BE49-F238E27FC236}">
                  <a16:creationId xmlns:a16="http://schemas.microsoft.com/office/drawing/2014/main" id="{FADBBA11-4089-DB0E-5283-9BE6EE0051ED}"/>
                </a:ext>
              </a:extLst>
            </p:cNvPr>
            <p:cNvGrpSpPr/>
            <p:nvPr/>
          </p:nvGrpSpPr>
          <p:grpSpPr>
            <a:xfrm>
              <a:off x="9693798" y="4591335"/>
              <a:ext cx="1882611" cy="1851496"/>
              <a:chOff x="8037565" y="4203456"/>
              <a:chExt cx="2400300" cy="2360629"/>
            </a:xfrm>
          </p:grpSpPr>
          <p:pic>
            <p:nvPicPr>
              <p:cNvPr id="23" name="Google Shape;301;p50">
                <a:extLst>
                  <a:ext uri="{FF2B5EF4-FFF2-40B4-BE49-F238E27FC236}">
                    <a16:creationId xmlns:a16="http://schemas.microsoft.com/office/drawing/2014/main" id="{EDE72C68-97EE-ECC3-D640-E714BEDCBCAD}"/>
                  </a:ext>
                </a:extLst>
              </p:cNvPr>
              <p:cNvPicPr preferRelativeResize="0"/>
              <p:nvPr/>
            </p:nvPicPr>
            <p:blipFill rotWithShape="1">
              <a:blip r:embed="rId3">
                <a:alphaModFix/>
              </a:blip>
              <a:srcRect/>
              <a:stretch/>
            </p:blipFill>
            <p:spPr>
              <a:xfrm>
                <a:off x="8037565" y="4203456"/>
                <a:ext cx="2400300" cy="2360629"/>
              </a:xfrm>
              <a:prstGeom prst="rect">
                <a:avLst/>
              </a:prstGeom>
              <a:noFill/>
              <a:ln>
                <a:noFill/>
              </a:ln>
            </p:spPr>
          </p:pic>
          <p:pic>
            <p:nvPicPr>
              <p:cNvPr id="24" name="Google Shape;302;p50">
                <a:extLst>
                  <a:ext uri="{FF2B5EF4-FFF2-40B4-BE49-F238E27FC236}">
                    <a16:creationId xmlns:a16="http://schemas.microsoft.com/office/drawing/2014/main" id="{9DC23397-4495-F115-1864-A9466E77CD2F}"/>
                  </a:ext>
                </a:extLst>
              </p:cNvPr>
              <p:cNvPicPr preferRelativeResize="0"/>
              <p:nvPr/>
            </p:nvPicPr>
            <p:blipFill rotWithShape="1">
              <a:blip r:embed="rId10">
                <a:alphaModFix/>
              </a:blip>
              <a:srcRect/>
              <a:stretch/>
            </p:blipFill>
            <p:spPr>
              <a:xfrm>
                <a:off x="8397427" y="4679319"/>
                <a:ext cx="1520948" cy="1478875"/>
              </a:xfrm>
              <a:prstGeom prst="rect">
                <a:avLst/>
              </a:prstGeom>
              <a:noFill/>
              <a:ln>
                <a:noFill/>
              </a:ln>
            </p:spPr>
          </p:pic>
        </p:grpSp>
        <p:grpSp>
          <p:nvGrpSpPr>
            <p:cNvPr id="25" name="Google Shape;303;p50">
              <a:extLst>
                <a:ext uri="{FF2B5EF4-FFF2-40B4-BE49-F238E27FC236}">
                  <a16:creationId xmlns:a16="http://schemas.microsoft.com/office/drawing/2014/main" id="{DC601D5A-A5CE-9951-45F4-4571FF2F5407}"/>
                </a:ext>
              </a:extLst>
            </p:cNvPr>
            <p:cNvGrpSpPr/>
            <p:nvPr/>
          </p:nvGrpSpPr>
          <p:grpSpPr>
            <a:xfrm>
              <a:off x="689132" y="4591335"/>
              <a:ext cx="1882611" cy="1851496"/>
              <a:chOff x="-94797" y="4754937"/>
              <a:chExt cx="1882611" cy="1851496"/>
            </a:xfrm>
          </p:grpSpPr>
          <p:pic>
            <p:nvPicPr>
              <p:cNvPr id="26" name="Google Shape;304;p50">
                <a:extLst>
                  <a:ext uri="{FF2B5EF4-FFF2-40B4-BE49-F238E27FC236}">
                    <a16:creationId xmlns:a16="http://schemas.microsoft.com/office/drawing/2014/main" id="{606F1DE2-CD45-FA70-0CA2-A964DE4C9022}"/>
                  </a:ext>
                </a:extLst>
              </p:cNvPr>
              <p:cNvPicPr preferRelativeResize="0"/>
              <p:nvPr/>
            </p:nvPicPr>
            <p:blipFill rotWithShape="1">
              <a:blip r:embed="rId3">
                <a:alphaModFix/>
              </a:blip>
              <a:srcRect/>
              <a:stretch/>
            </p:blipFill>
            <p:spPr>
              <a:xfrm>
                <a:off x="-94797" y="4754937"/>
                <a:ext cx="1882611" cy="1851496"/>
              </a:xfrm>
              <a:prstGeom prst="rect">
                <a:avLst/>
              </a:prstGeom>
              <a:noFill/>
              <a:ln>
                <a:noFill/>
              </a:ln>
            </p:spPr>
          </p:pic>
          <p:pic>
            <p:nvPicPr>
              <p:cNvPr id="27" name="Google Shape;305;p50" descr="Staff icons for free download | Freepik">
                <a:extLst>
                  <a:ext uri="{FF2B5EF4-FFF2-40B4-BE49-F238E27FC236}">
                    <a16:creationId xmlns:a16="http://schemas.microsoft.com/office/drawing/2014/main" id="{014D93CF-C7A4-44E8-3947-ABC116688832}"/>
                  </a:ext>
                </a:extLst>
              </p:cNvPr>
              <p:cNvPicPr preferRelativeResize="0"/>
              <p:nvPr/>
            </p:nvPicPr>
            <p:blipFill rotWithShape="1">
              <a:blip r:embed="rId11">
                <a:alphaModFix/>
              </a:blip>
              <a:srcRect/>
              <a:stretch/>
            </p:blipFill>
            <p:spPr>
              <a:xfrm>
                <a:off x="239110" y="5073287"/>
                <a:ext cx="1214796" cy="1214796"/>
              </a:xfrm>
              <a:prstGeom prst="rect">
                <a:avLst/>
              </a:prstGeom>
              <a:noFill/>
              <a:ln>
                <a:noFill/>
              </a:ln>
            </p:spPr>
          </p:pic>
        </p:grpSp>
        <p:sp>
          <p:nvSpPr>
            <p:cNvPr id="28" name="TextBox 27">
              <a:extLst>
                <a:ext uri="{FF2B5EF4-FFF2-40B4-BE49-F238E27FC236}">
                  <a16:creationId xmlns:a16="http://schemas.microsoft.com/office/drawing/2014/main" id="{1FE5BC75-2D8E-708F-5955-95AACF791653}"/>
                </a:ext>
              </a:extLst>
            </p:cNvPr>
            <p:cNvSpPr txBox="1"/>
            <p:nvPr/>
          </p:nvSpPr>
          <p:spPr>
            <a:xfrm>
              <a:off x="805133" y="2238436"/>
              <a:ext cx="1650607" cy="385403"/>
            </a:xfrm>
            <a:prstGeom prst="rect">
              <a:avLst/>
            </a:prstGeom>
            <a:noFill/>
          </p:spPr>
          <p:txBody>
            <a:bodyPr wrap="square" rtlCol="0">
              <a:spAutoFit/>
            </a:bodyPr>
            <a:lstStyle/>
            <a:p>
              <a:pPr algn="ctr"/>
              <a:r>
                <a:rPr lang="en-GB" dirty="0"/>
                <a:t>Patients</a:t>
              </a:r>
            </a:p>
          </p:txBody>
        </p:sp>
        <p:sp>
          <p:nvSpPr>
            <p:cNvPr id="29" name="TextBox 28">
              <a:extLst>
                <a:ext uri="{FF2B5EF4-FFF2-40B4-BE49-F238E27FC236}">
                  <a16:creationId xmlns:a16="http://schemas.microsoft.com/office/drawing/2014/main" id="{E66B5E24-4536-C2E3-80B6-089D5958F9F9}"/>
                </a:ext>
              </a:extLst>
            </p:cNvPr>
            <p:cNvSpPr txBox="1"/>
            <p:nvPr/>
          </p:nvSpPr>
          <p:spPr>
            <a:xfrm>
              <a:off x="3756338" y="2238436"/>
              <a:ext cx="1371083" cy="385403"/>
            </a:xfrm>
            <a:prstGeom prst="rect">
              <a:avLst/>
            </a:prstGeom>
            <a:noFill/>
          </p:spPr>
          <p:txBody>
            <a:bodyPr wrap="square" rtlCol="0">
              <a:spAutoFit/>
            </a:bodyPr>
            <a:lstStyle/>
            <a:p>
              <a:pPr algn="ctr"/>
              <a:r>
                <a:rPr lang="en-GB" dirty="0"/>
                <a:t>GPs</a:t>
              </a:r>
            </a:p>
          </p:txBody>
        </p:sp>
        <p:sp>
          <p:nvSpPr>
            <p:cNvPr id="30" name="TextBox 29">
              <a:extLst>
                <a:ext uri="{FF2B5EF4-FFF2-40B4-BE49-F238E27FC236}">
                  <a16:creationId xmlns:a16="http://schemas.microsoft.com/office/drawing/2014/main" id="{DE4B8EA4-3143-7233-DFED-C0BC0CE37C87}"/>
                </a:ext>
              </a:extLst>
            </p:cNvPr>
            <p:cNvSpPr txBox="1"/>
            <p:nvPr/>
          </p:nvSpPr>
          <p:spPr>
            <a:xfrm>
              <a:off x="6797232" y="2238436"/>
              <a:ext cx="1628996" cy="385403"/>
            </a:xfrm>
            <a:prstGeom prst="rect">
              <a:avLst/>
            </a:prstGeom>
            <a:noFill/>
          </p:spPr>
          <p:txBody>
            <a:bodyPr wrap="square" rtlCol="0">
              <a:spAutoFit/>
            </a:bodyPr>
            <a:lstStyle/>
            <a:p>
              <a:pPr algn="ctr"/>
              <a:r>
                <a:rPr lang="en-GB" dirty="0"/>
                <a:t>Specialists</a:t>
              </a:r>
            </a:p>
          </p:txBody>
        </p:sp>
        <p:sp>
          <p:nvSpPr>
            <p:cNvPr id="31" name="TextBox 30">
              <a:extLst>
                <a:ext uri="{FF2B5EF4-FFF2-40B4-BE49-F238E27FC236}">
                  <a16:creationId xmlns:a16="http://schemas.microsoft.com/office/drawing/2014/main" id="{F32D4CAC-F402-A160-C800-C32C4E70DB95}"/>
                </a:ext>
              </a:extLst>
            </p:cNvPr>
            <p:cNvSpPr txBox="1"/>
            <p:nvPr/>
          </p:nvSpPr>
          <p:spPr>
            <a:xfrm>
              <a:off x="9909667" y="2238436"/>
              <a:ext cx="1440465" cy="385403"/>
            </a:xfrm>
            <a:prstGeom prst="rect">
              <a:avLst/>
            </a:prstGeom>
            <a:noFill/>
          </p:spPr>
          <p:txBody>
            <a:bodyPr wrap="square" rtlCol="0">
              <a:spAutoFit/>
            </a:bodyPr>
            <a:lstStyle/>
            <a:p>
              <a:pPr algn="ctr"/>
              <a:r>
                <a:rPr lang="en-GB" dirty="0"/>
                <a:t>Carers</a:t>
              </a:r>
            </a:p>
          </p:txBody>
        </p:sp>
        <p:sp>
          <p:nvSpPr>
            <p:cNvPr id="160" name="TextBox 159">
              <a:extLst>
                <a:ext uri="{FF2B5EF4-FFF2-40B4-BE49-F238E27FC236}">
                  <a16:creationId xmlns:a16="http://schemas.microsoft.com/office/drawing/2014/main" id="{ABBCE305-CFA0-8B95-6FC7-81F81BF8CB4B}"/>
                </a:ext>
              </a:extLst>
            </p:cNvPr>
            <p:cNvSpPr txBox="1"/>
            <p:nvPr/>
          </p:nvSpPr>
          <p:spPr>
            <a:xfrm>
              <a:off x="874526" y="4381901"/>
              <a:ext cx="1543310" cy="385403"/>
            </a:xfrm>
            <a:prstGeom prst="rect">
              <a:avLst/>
            </a:prstGeom>
            <a:noFill/>
          </p:spPr>
          <p:txBody>
            <a:bodyPr wrap="square" rtlCol="0">
              <a:spAutoFit/>
            </a:bodyPr>
            <a:lstStyle/>
            <a:p>
              <a:pPr algn="ctr"/>
              <a:r>
                <a:rPr lang="en-GB" dirty="0"/>
                <a:t>Employees</a:t>
              </a:r>
            </a:p>
          </p:txBody>
        </p:sp>
        <p:sp>
          <p:nvSpPr>
            <p:cNvPr id="161" name="TextBox 160">
              <a:extLst>
                <a:ext uri="{FF2B5EF4-FFF2-40B4-BE49-F238E27FC236}">
                  <a16:creationId xmlns:a16="http://schemas.microsoft.com/office/drawing/2014/main" id="{DAF1FD62-7F60-311E-4587-74268DDA2782}"/>
                </a:ext>
              </a:extLst>
            </p:cNvPr>
            <p:cNvSpPr txBox="1"/>
            <p:nvPr/>
          </p:nvSpPr>
          <p:spPr>
            <a:xfrm>
              <a:off x="3556381" y="4381901"/>
              <a:ext cx="1826806" cy="385403"/>
            </a:xfrm>
            <a:prstGeom prst="rect">
              <a:avLst/>
            </a:prstGeom>
            <a:noFill/>
          </p:spPr>
          <p:txBody>
            <a:bodyPr wrap="square" rtlCol="0">
              <a:spAutoFit/>
            </a:bodyPr>
            <a:lstStyle/>
            <a:p>
              <a:pPr algn="ctr"/>
              <a:r>
                <a:rPr lang="en-GB" dirty="0"/>
                <a:t>Influencers</a:t>
              </a:r>
            </a:p>
          </p:txBody>
        </p:sp>
        <p:sp>
          <p:nvSpPr>
            <p:cNvPr id="168" name="TextBox 167">
              <a:extLst>
                <a:ext uri="{FF2B5EF4-FFF2-40B4-BE49-F238E27FC236}">
                  <a16:creationId xmlns:a16="http://schemas.microsoft.com/office/drawing/2014/main" id="{A7E262A4-34F9-84D1-39E1-5AF7E5D66373}"/>
                </a:ext>
              </a:extLst>
            </p:cNvPr>
            <p:cNvSpPr txBox="1"/>
            <p:nvPr/>
          </p:nvSpPr>
          <p:spPr>
            <a:xfrm>
              <a:off x="6672642" y="4381901"/>
              <a:ext cx="1882612" cy="385403"/>
            </a:xfrm>
            <a:prstGeom prst="rect">
              <a:avLst/>
            </a:prstGeom>
            <a:noFill/>
          </p:spPr>
          <p:txBody>
            <a:bodyPr wrap="square" rtlCol="0">
              <a:spAutoFit/>
            </a:bodyPr>
            <a:lstStyle/>
            <a:p>
              <a:pPr algn="ctr"/>
              <a:r>
                <a:rPr lang="en-GB" dirty="0"/>
                <a:t>Policy makers</a:t>
              </a:r>
            </a:p>
          </p:txBody>
        </p:sp>
        <p:sp>
          <p:nvSpPr>
            <p:cNvPr id="184" name="TextBox 183">
              <a:extLst>
                <a:ext uri="{FF2B5EF4-FFF2-40B4-BE49-F238E27FC236}">
                  <a16:creationId xmlns:a16="http://schemas.microsoft.com/office/drawing/2014/main" id="{B23AA3AA-C389-D5CC-0FCD-E5D5727566AB}"/>
                </a:ext>
              </a:extLst>
            </p:cNvPr>
            <p:cNvSpPr txBox="1"/>
            <p:nvPr/>
          </p:nvSpPr>
          <p:spPr>
            <a:xfrm>
              <a:off x="9861577" y="4381901"/>
              <a:ext cx="1488555" cy="385403"/>
            </a:xfrm>
            <a:prstGeom prst="rect">
              <a:avLst/>
            </a:prstGeom>
            <a:noFill/>
          </p:spPr>
          <p:txBody>
            <a:bodyPr wrap="square" rtlCol="0">
              <a:spAutoFit/>
            </a:bodyPr>
            <a:lstStyle/>
            <a:p>
              <a:pPr algn="ctr"/>
              <a:r>
                <a:rPr lang="en-GB" dirty="0"/>
                <a:t>Public</a:t>
              </a:r>
            </a:p>
          </p:txBody>
        </p:sp>
      </p:grpSp>
    </p:spTree>
    <p:extLst>
      <p:ext uri="{BB962C8B-B14F-4D97-AF65-F5344CB8AC3E}">
        <p14:creationId xmlns:p14="http://schemas.microsoft.com/office/powerpoint/2010/main" val="4042470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31268b9cbc7_0_31"/>
          <p:cNvSpPr/>
          <p:nvPr/>
        </p:nvSpPr>
        <p:spPr>
          <a:xfrm>
            <a:off x="3175" y="0"/>
            <a:ext cx="12185700" cy="1851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700" b="0" i="0" u="none" strike="noStrike" cap="none">
              <a:solidFill>
                <a:schemeClr val="lt1"/>
              </a:solidFill>
              <a:latin typeface="Calibri"/>
              <a:ea typeface="Calibri"/>
              <a:cs typeface="Calibri"/>
              <a:sym typeface="Calibri"/>
            </a:endParaRPr>
          </a:p>
        </p:txBody>
      </p:sp>
      <p:sp>
        <p:nvSpPr>
          <p:cNvPr id="163" name="Google Shape;163;g31268b9cbc7_0_3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dk1"/>
              </a:buClr>
              <a:buSzPts val="4400"/>
              <a:buFont typeface="Arial"/>
              <a:buNone/>
            </a:pPr>
            <a:r>
              <a:rPr lang="en-GB" dirty="0">
                <a:solidFill>
                  <a:schemeClr val="bg1"/>
                </a:solidFill>
                <a:latin typeface="Gill Sans MT Condensed" panose="020B0506020104020203" pitchFamily="34" charset="0"/>
              </a:rPr>
              <a:t>Our impact</a:t>
            </a:r>
            <a:endParaRPr dirty="0">
              <a:solidFill>
                <a:schemeClr val="bg1"/>
              </a:solidFill>
              <a:latin typeface="Gill Sans MT Condensed" panose="020B0506020104020203" pitchFamily="34" charset="0"/>
              <a:sym typeface="Arial"/>
            </a:endParaRPr>
          </a:p>
        </p:txBody>
      </p:sp>
      <p:sp>
        <p:nvSpPr>
          <p:cNvPr id="169" name="Google Shape;169;g31268b9cbc7_0_31"/>
          <p:cNvSpPr txBox="1"/>
          <p:nvPr/>
        </p:nvSpPr>
        <p:spPr>
          <a:xfrm>
            <a:off x="6893235" y="3186447"/>
            <a:ext cx="134938" cy="52318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83" name="Google Shape;183;g31268b9cbc7_0_31"/>
          <p:cNvSpPr txBox="1"/>
          <p:nvPr/>
        </p:nvSpPr>
        <p:spPr>
          <a:xfrm>
            <a:off x="668438" y="1879029"/>
            <a:ext cx="11128955" cy="577649"/>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GB" sz="2000" dirty="0">
                <a:solidFill>
                  <a:schemeClr val="tx1"/>
                </a:solidFill>
                <a:latin typeface="Gill Sans MT Condensed" panose="020B0506020104020203" pitchFamily="34" charset="0"/>
              </a:rPr>
              <a:t>We have many years experience in imagining and designing solutions that embrace new technology and new ways of working.  We have created a huge range of tools, models and processes that accelerate our ability to deploy such solutions.</a:t>
            </a:r>
            <a:endParaRPr sz="2000" dirty="0">
              <a:solidFill>
                <a:schemeClr val="tx1"/>
              </a:solidFill>
              <a:latin typeface="Gill Sans MT Condensed" panose="020B0506020104020203" pitchFamily="34" charset="0"/>
            </a:endParaRPr>
          </a:p>
        </p:txBody>
      </p:sp>
      <p:cxnSp>
        <p:nvCxnSpPr>
          <p:cNvPr id="2" name="Google Shape;131;g31268b9cbc7_0_1">
            <a:extLst>
              <a:ext uri="{FF2B5EF4-FFF2-40B4-BE49-F238E27FC236}">
                <a16:creationId xmlns:a16="http://schemas.microsoft.com/office/drawing/2014/main" id="{BF731D60-B263-C2DC-7703-C98C4DBDB318}"/>
              </a:ext>
            </a:extLst>
          </p:cNvPr>
          <p:cNvCxnSpPr/>
          <p:nvPr/>
        </p:nvCxnSpPr>
        <p:spPr>
          <a:xfrm>
            <a:off x="0" y="3257962"/>
            <a:ext cx="12192000" cy="0"/>
          </a:xfrm>
          <a:prstGeom prst="straightConnector1">
            <a:avLst/>
          </a:prstGeom>
          <a:noFill/>
          <a:ln w="38100" cap="flat" cmpd="sng">
            <a:solidFill>
              <a:srgbClr val="3E6EC2"/>
            </a:solidFill>
            <a:prstDash val="solid"/>
            <a:round/>
            <a:headEnd type="none" w="sm" len="sm"/>
            <a:tailEnd type="none" w="sm" len="sm"/>
          </a:ln>
        </p:spPr>
      </p:cxnSp>
      <p:pic>
        <p:nvPicPr>
          <p:cNvPr id="3" name="Picture 2">
            <a:extLst>
              <a:ext uri="{FF2B5EF4-FFF2-40B4-BE49-F238E27FC236}">
                <a16:creationId xmlns:a16="http://schemas.microsoft.com/office/drawing/2014/main" id="{1CD3F90E-7846-D1CA-02F4-325CAB71201E}"/>
              </a:ext>
            </a:extLst>
          </p:cNvPr>
          <p:cNvPicPr>
            <a:picLocks noChangeAspect="1"/>
          </p:cNvPicPr>
          <p:nvPr/>
        </p:nvPicPr>
        <p:blipFill>
          <a:blip r:embed="rId3"/>
          <a:stretch>
            <a:fillRect/>
          </a:stretch>
        </p:blipFill>
        <p:spPr>
          <a:xfrm>
            <a:off x="465364" y="3600038"/>
            <a:ext cx="2806802" cy="1330041"/>
          </a:xfrm>
          <a:prstGeom prst="rect">
            <a:avLst/>
          </a:prstGeom>
        </p:spPr>
      </p:pic>
      <p:pic>
        <p:nvPicPr>
          <p:cNvPr id="4" name="Picture 3">
            <a:extLst>
              <a:ext uri="{FF2B5EF4-FFF2-40B4-BE49-F238E27FC236}">
                <a16:creationId xmlns:a16="http://schemas.microsoft.com/office/drawing/2014/main" id="{75453E62-993D-D711-C6BE-21031285AD9A}"/>
              </a:ext>
            </a:extLst>
          </p:cNvPr>
          <p:cNvPicPr>
            <a:picLocks noChangeAspect="1"/>
          </p:cNvPicPr>
          <p:nvPr/>
        </p:nvPicPr>
        <p:blipFill>
          <a:blip r:embed="rId4">
            <a:duotone>
              <a:schemeClr val="accent1">
                <a:shade val="45000"/>
                <a:satMod val="135000"/>
              </a:schemeClr>
              <a:prstClr val="white"/>
            </a:duotone>
          </a:blip>
          <a:stretch>
            <a:fillRect/>
          </a:stretch>
        </p:blipFill>
        <p:spPr>
          <a:xfrm>
            <a:off x="3793526" y="3509655"/>
            <a:ext cx="3649397" cy="1510805"/>
          </a:xfrm>
          <a:prstGeom prst="rect">
            <a:avLst/>
          </a:prstGeom>
        </p:spPr>
      </p:pic>
      <p:pic>
        <p:nvPicPr>
          <p:cNvPr id="5" name="Picture 4">
            <a:extLst>
              <a:ext uri="{FF2B5EF4-FFF2-40B4-BE49-F238E27FC236}">
                <a16:creationId xmlns:a16="http://schemas.microsoft.com/office/drawing/2014/main" id="{C010C699-AF08-0836-91D5-A93C4D5877E0}"/>
              </a:ext>
            </a:extLst>
          </p:cNvPr>
          <p:cNvPicPr>
            <a:picLocks noChangeAspect="1"/>
          </p:cNvPicPr>
          <p:nvPr/>
        </p:nvPicPr>
        <p:blipFill>
          <a:blip r:embed="rId5">
            <a:duotone>
              <a:schemeClr val="accent1">
                <a:shade val="45000"/>
                <a:satMod val="135000"/>
              </a:schemeClr>
              <a:prstClr val="white"/>
            </a:duotone>
          </a:blip>
          <a:stretch>
            <a:fillRect/>
          </a:stretch>
        </p:blipFill>
        <p:spPr>
          <a:xfrm>
            <a:off x="7639547" y="3257962"/>
            <a:ext cx="4719244" cy="1983233"/>
          </a:xfrm>
          <a:prstGeom prst="rect">
            <a:avLst/>
          </a:prstGeom>
        </p:spPr>
      </p:pic>
      <p:sp>
        <p:nvSpPr>
          <p:cNvPr id="6" name="Rectangle 5">
            <a:extLst>
              <a:ext uri="{FF2B5EF4-FFF2-40B4-BE49-F238E27FC236}">
                <a16:creationId xmlns:a16="http://schemas.microsoft.com/office/drawing/2014/main" id="{FCE90AAF-C985-6983-DD15-1F1CE93FBF59}"/>
              </a:ext>
            </a:extLst>
          </p:cNvPr>
          <p:cNvSpPr/>
          <p:nvPr/>
        </p:nvSpPr>
        <p:spPr>
          <a:xfrm>
            <a:off x="2612571" y="5298621"/>
            <a:ext cx="4280664" cy="119425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More visual examples of IP we have developed in delivering such projects to be added below these 3</a:t>
            </a:r>
          </a:p>
        </p:txBody>
      </p:sp>
    </p:spTree>
    <p:extLst>
      <p:ext uri="{BB962C8B-B14F-4D97-AF65-F5344CB8AC3E}">
        <p14:creationId xmlns:p14="http://schemas.microsoft.com/office/powerpoint/2010/main" val="407079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1">
          <a:extLst>
            <a:ext uri="{FF2B5EF4-FFF2-40B4-BE49-F238E27FC236}">
              <a16:creationId xmlns:a16="http://schemas.microsoft.com/office/drawing/2014/main" id="{A0115832-3047-995C-04B7-52B459A70414}"/>
            </a:ext>
          </a:extLst>
        </p:cNvPr>
        <p:cNvGrpSpPr/>
        <p:nvPr/>
      </p:nvGrpSpPr>
      <p:grpSpPr>
        <a:xfrm>
          <a:off x="0" y="0"/>
          <a:ext cx="0" cy="0"/>
          <a:chOff x="0" y="0"/>
          <a:chExt cx="0" cy="0"/>
        </a:xfrm>
      </p:grpSpPr>
      <p:sp>
        <p:nvSpPr>
          <p:cNvPr id="113" name="Google Shape;113;g31268b9cbc7_0_1">
            <a:extLst>
              <a:ext uri="{FF2B5EF4-FFF2-40B4-BE49-F238E27FC236}">
                <a16:creationId xmlns:a16="http://schemas.microsoft.com/office/drawing/2014/main" id="{3390FCDC-5E8E-ED44-0939-7CB4FA3C8BD7}"/>
              </a:ext>
            </a:extLst>
          </p:cNvPr>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GB" dirty="0">
                <a:solidFill>
                  <a:schemeClr val="tx1"/>
                </a:solidFill>
                <a:latin typeface="Gill Sans MT Condensed" panose="020B0506020104020203" pitchFamily="34" charset="0"/>
              </a:rPr>
              <a:t>Our team</a:t>
            </a:r>
            <a:endParaRPr dirty="0">
              <a:solidFill>
                <a:schemeClr val="tx1"/>
              </a:solidFill>
              <a:latin typeface="Gill Sans MT Condensed" panose="020B0506020104020203" pitchFamily="34" charset="0"/>
              <a:sym typeface="Arial"/>
            </a:endParaRPr>
          </a:p>
        </p:txBody>
      </p:sp>
      <p:sp>
        <p:nvSpPr>
          <p:cNvPr id="125" name="Google Shape;125;g31268b9cbc7_0_1">
            <a:extLst>
              <a:ext uri="{FF2B5EF4-FFF2-40B4-BE49-F238E27FC236}">
                <a16:creationId xmlns:a16="http://schemas.microsoft.com/office/drawing/2014/main" id="{8A372AD1-B9DB-CF9A-2E4C-141B61D2D73D}"/>
              </a:ext>
            </a:extLst>
          </p:cNvPr>
          <p:cNvSpPr txBox="1"/>
          <p:nvPr/>
        </p:nvSpPr>
        <p:spPr>
          <a:xfrm>
            <a:off x="1153991" y="2860595"/>
            <a:ext cx="13389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0" i="0" u="none" strike="noStrike" cap="none">
                <a:solidFill>
                  <a:srgbClr val="000000"/>
                </a:solidFill>
                <a:latin typeface="Gill Sans MT Condensed" panose="020B0506020104020203" pitchFamily="34" charset="0"/>
                <a:sym typeface="Arial"/>
              </a:rPr>
              <a:t>Experience</a:t>
            </a:r>
            <a:endParaRPr sz="1600">
              <a:latin typeface="Gill Sans MT Condensed" panose="020B0506020104020203" pitchFamily="34" charset="0"/>
            </a:endParaRPr>
          </a:p>
        </p:txBody>
      </p:sp>
      <p:sp>
        <p:nvSpPr>
          <p:cNvPr id="126" name="Google Shape;126;g31268b9cbc7_0_1">
            <a:extLst>
              <a:ext uri="{FF2B5EF4-FFF2-40B4-BE49-F238E27FC236}">
                <a16:creationId xmlns:a16="http://schemas.microsoft.com/office/drawing/2014/main" id="{CD3E8029-37FF-53E0-1AF8-6D460B7B4082}"/>
              </a:ext>
            </a:extLst>
          </p:cNvPr>
          <p:cNvSpPr txBox="1"/>
          <p:nvPr/>
        </p:nvSpPr>
        <p:spPr>
          <a:xfrm>
            <a:off x="4018804" y="2860595"/>
            <a:ext cx="13518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0" i="0" u="none" strike="noStrike" cap="none">
                <a:solidFill>
                  <a:srgbClr val="000000"/>
                </a:solidFill>
                <a:latin typeface="Gill Sans MT Condensed" panose="020B0506020104020203" pitchFamily="34" charset="0"/>
                <a:sym typeface="Arial"/>
              </a:rPr>
              <a:t>Intelligence</a:t>
            </a:r>
            <a:endParaRPr sz="1600">
              <a:latin typeface="Gill Sans MT Condensed" panose="020B0506020104020203" pitchFamily="34" charset="0"/>
            </a:endParaRPr>
          </a:p>
        </p:txBody>
      </p:sp>
      <p:sp>
        <p:nvSpPr>
          <p:cNvPr id="127" name="Google Shape;127;g31268b9cbc7_0_1">
            <a:extLst>
              <a:ext uri="{FF2B5EF4-FFF2-40B4-BE49-F238E27FC236}">
                <a16:creationId xmlns:a16="http://schemas.microsoft.com/office/drawing/2014/main" id="{478BEE8D-0056-9722-FDD2-EC54A8BC13AD}"/>
              </a:ext>
            </a:extLst>
          </p:cNvPr>
          <p:cNvSpPr txBox="1"/>
          <p:nvPr/>
        </p:nvSpPr>
        <p:spPr>
          <a:xfrm>
            <a:off x="6893235" y="2860595"/>
            <a:ext cx="11850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0" i="0" u="none" strike="noStrike" cap="none">
                <a:solidFill>
                  <a:srgbClr val="000000"/>
                </a:solidFill>
                <a:latin typeface="Gill Sans MT Condensed" panose="020B0506020104020203" pitchFamily="34" charset="0"/>
                <a:sym typeface="Arial"/>
              </a:rPr>
              <a:t>Activation</a:t>
            </a:r>
            <a:endParaRPr sz="1600">
              <a:latin typeface="Gill Sans MT Condensed" panose="020B0506020104020203" pitchFamily="34" charset="0"/>
            </a:endParaRPr>
          </a:p>
        </p:txBody>
      </p:sp>
      <p:sp>
        <p:nvSpPr>
          <p:cNvPr id="128" name="Google Shape;128;g31268b9cbc7_0_1">
            <a:extLst>
              <a:ext uri="{FF2B5EF4-FFF2-40B4-BE49-F238E27FC236}">
                <a16:creationId xmlns:a16="http://schemas.microsoft.com/office/drawing/2014/main" id="{8B0DA7B6-8C32-764D-906A-A58B250EE8F5}"/>
              </a:ext>
            </a:extLst>
          </p:cNvPr>
          <p:cNvSpPr txBox="1"/>
          <p:nvPr/>
        </p:nvSpPr>
        <p:spPr>
          <a:xfrm>
            <a:off x="9639425" y="2860595"/>
            <a:ext cx="12492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0" i="0" u="none" strike="noStrike" cap="none">
                <a:solidFill>
                  <a:srgbClr val="000000"/>
                </a:solidFill>
                <a:latin typeface="Gill Sans MT Condensed" panose="020B0506020104020203" pitchFamily="34" charset="0"/>
                <a:sym typeface="Arial"/>
              </a:rPr>
              <a:t>Innovation</a:t>
            </a:r>
            <a:endParaRPr sz="1600">
              <a:latin typeface="Gill Sans MT Condensed" panose="020B0506020104020203" pitchFamily="34" charset="0"/>
            </a:endParaRPr>
          </a:p>
        </p:txBody>
      </p:sp>
      <p:sp>
        <p:nvSpPr>
          <p:cNvPr id="2" name="Google Shape;112;g31268b9cbc7_0_1">
            <a:extLst>
              <a:ext uri="{FF2B5EF4-FFF2-40B4-BE49-F238E27FC236}">
                <a16:creationId xmlns:a16="http://schemas.microsoft.com/office/drawing/2014/main" id="{E8554A67-44D8-CA4E-BF9B-940B1F7B02B6}"/>
              </a:ext>
            </a:extLst>
          </p:cNvPr>
          <p:cNvSpPr/>
          <p:nvPr/>
        </p:nvSpPr>
        <p:spPr>
          <a:xfrm>
            <a:off x="0" y="1851600"/>
            <a:ext cx="12185700" cy="50064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cxnSp>
        <p:nvCxnSpPr>
          <p:cNvPr id="131" name="Google Shape;131;g31268b9cbc7_0_1">
            <a:extLst>
              <a:ext uri="{FF2B5EF4-FFF2-40B4-BE49-F238E27FC236}">
                <a16:creationId xmlns:a16="http://schemas.microsoft.com/office/drawing/2014/main" id="{4C242D47-D039-5B88-E8D4-A44AA8645EC3}"/>
              </a:ext>
            </a:extLst>
          </p:cNvPr>
          <p:cNvCxnSpPr/>
          <p:nvPr/>
        </p:nvCxnSpPr>
        <p:spPr>
          <a:xfrm>
            <a:off x="0" y="3257962"/>
            <a:ext cx="12192000" cy="0"/>
          </a:xfrm>
          <a:prstGeom prst="straightConnector1">
            <a:avLst/>
          </a:prstGeom>
          <a:noFill/>
          <a:ln w="38100" cap="flat" cmpd="sng">
            <a:solidFill>
              <a:schemeClr val="bg1"/>
            </a:solidFill>
            <a:prstDash val="solid"/>
            <a:round/>
            <a:headEnd type="none" w="sm" len="sm"/>
            <a:tailEnd type="none" w="sm" len="sm"/>
          </a:ln>
        </p:spPr>
      </p:cxnSp>
      <p:sp>
        <p:nvSpPr>
          <p:cNvPr id="138" name="Google Shape;138;g31268b9cbc7_0_1">
            <a:extLst>
              <a:ext uri="{FF2B5EF4-FFF2-40B4-BE49-F238E27FC236}">
                <a16:creationId xmlns:a16="http://schemas.microsoft.com/office/drawing/2014/main" id="{882617F2-0EB5-275B-B08E-82D021F521A2}"/>
              </a:ext>
            </a:extLst>
          </p:cNvPr>
          <p:cNvSpPr txBox="1"/>
          <p:nvPr/>
        </p:nvSpPr>
        <p:spPr>
          <a:xfrm>
            <a:off x="400049" y="1946540"/>
            <a:ext cx="11112000"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dirty="0">
                <a:solidFill>
                  <a:schemeClr val="tx1"/>
                </a:solidFill>
                <a:latin typeface="Gill Sans MT Condensed" panose="020B0506020104020203" pitchFamily="34" charset="0"/>
              </a:rPr>
              <a:t>Not only do we bring our years of expertise in Pharma Transformational Change, supporting clients with a pragmatic and independent perspective, we are also</a:t>
            </a:r>
            <a:r>
              <a:rPr lang="en-GB" sz="2000" b="0" i="0" u="none" strike="noStrike" cap="none" dirty="0">
                <a:solidFill>
                  <a:schemeClr val="tx1"/>
                </a:solidFill>
                <a:latin typeface="Gill Sans MT Condensed" panose="020B0506020104020203" pitchFamily="34" charset="0"/>
                <a:sym typeface="Arial"/>
              </a:rPr>
              <a:t> connected with a wide range of </a:t>
            </a:r>
            <a:r>
              <a:rPr lang="en-GB" sz="2000" dirty="0">
                <a:solidFill>
                  <a:schemeClr val="tx1"/>
                </a:solidFill>
                <a:latin typeface="Gill Sans MT Condensed" panose="020B0506020104020203" pitchFamily="34" charset="0"/>
              </a:rPr>
              <a:t>carefully selected </a:t>
            </a:r>
            <a:r>
              <a:rPr lang="en-GB" sz="2000" b="0" i="0" u="none" strike="noStrike" cap="none" dirty="0">
                <a:solidFill>
                  <a:schemeClr val="tx1"/>
                </a:solidFill>
                <a:latin typeface="Gill Sans MT Condensed" panose="020B0506020104020203" pitchFamily="34" charset="0"/>
                <a:sym typeface="Arial"/>
              </a:rPr>
              <a:t>partners, across multiple disciplines, to ensure we are able to bring the right expertise in at the right time!</a:t>
            </a:r>
            <a:endParaRPr sz="1600" dirty="0">
              <a:solidFill>
                <a:schemeClr val="tx1"/>
              </a:solidFill>
              <a:latin typeface="Gill Sans MT Condensed" panose="020B0506020104020203" pitchFamily="34" charset="0"/>
            </a:endParaRPr>
          </a:p>
        </p:txBody>
      </p:sp>
      <p:grpSp>
        <p:nvGrpSpPr>
          <p:cNvPr id="157" name="Group 156">
            <a:extLst>
              <a:ext uri="{FF2B5EF4-FFF2-40B4-BE49-F238E27FC236}">
                <a16:creationId xmlns:a16="http://schemas.microsoft.com/office/drawing/2014/main" id="{9136215F-EF7F-0C3A-AA09-9A740DB6449F}"/>
              </a:ext>
            </a:extLst>
          </p:cNvPr>
          <p:cNvGrpSpPr/>
          <p:nvPr/>
        </p:nvGrpSpPr>
        <p:grpSpPr>
          <a:xfrm>
            <a:off x="1956166" y="3122937"/>
            <a:ext cx="8273367" cy="3592551"/>
            <a:chOff x="547007" y="1535821"/>
            <a:chExt cx="10804296" cy="4691558"/>
          </a:xfrm>
        </p:grpSpPr>
        <p:grpSp>
          <p:nvGrpSpPr>
            <p:cNvPr id="98" name="Group 97">
              <a:extLst>
                <a:ext uri="{FF2B5EF4-FFF2-40B4-BE49-F238E27FC236}">
                  <a16:creationId xmlns:a16="http://schemas.microsoft.com/office/drawing/2014/main" id="{A1385A8C-B848-3860-BFA3-815F1030A923}"/>
                </a:ext>
              </a:extLst>
            </p:cNvPr>
            <p:cNvGrpSpPr/>
            <p:nvPr/>
          </p:nvGrpSpPr>
          <p:grpSpPr>
            <a:xfrm>
              <a:off x="3701153" y="1803636"/>
              <a:ext cx="1593100" cy="1526722"/>
              <a:chOff x="7883979" y="3879463"/>
              <a:chExt cx="1593100" cy="1526722"/>
            </a:xfrm>
          </p:grpSpPr>
          <p:pic>
            <p:nvPicPr>
              <p:cNvPr id="99" name="Google Shape;318;p51" descr="Profile photo of Robert Harrison">
                <a:extLst>
                  <a:ext uri="{FF2B5EF4-FFF2-40B4-BE49-F238E27FC236}">
                    <a16:creationId xmlns:a16="http://schemas.microsoft.com/office/drawing/2014/main" id="{1AE46D08-283E-2AA9-BB53-EE36EC2591E8}"/>
                  </a:ext>
                </a:extLst>
              </p:cNvPr>
              <p:cNvPicPr preferRelativeResize="0"/>
              <p:nvPr/>
            </p:nvPicPr>
            <p:blipFill rotWithShape="1">
              <a:blip r:embed="rId3">
                <a:alphaModFix/>
                <a:grayscl/>
              </a:blip>
              <a:srcRect/>
              <a:stretch/>
            </p:blipFill>
            <p:spPr>
              <a:xfrm>
                <a:off x="8059816" y="3879463"/>
                <a:ext cx="1374177" cy="1362075"/>
              </a:xfrm>
              <a:prstGeom prst="rect">
                <a:avLst/>
              </a:prstGeom>
              <a:noFill/>
              <a:ln>
                <a:solidFill>
                  <a:schemeClr val="bg1"/>
                </a:solidFill>
              </a:ln>
            </p:spPr>
          </p:pic>
          <p:sp>
            <p:nvSpPr>
              <p:cNvPr id="100" name="Frame 99">
                <a:extLst>
                  <a:ext uri="{FF2B5EF4-FFF2-40B4-BE49-F238E27FC236}">
                    <a16:creationId xmlns:a16="http://schemas.microsoft.com/office/drawing/2014/main" id="{62BBD384-33BF-79DE-1DA5-A40CB2F49F4F}"/>
                  </a:ext>
                </a:extLst>
              </p:cNvPr>
              <p:cNvSpPr/>
              <p:nvPr/>
            </p:nvSpPr>
            <p:spPr>
              <a:xfrm>
                <a:off x="7883979" y="3879463"/>
                <a:ext cx="1593100" cy="1526722"/>
              </a:xfrm>
              <a:prstGeom prst="frame">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grpSp>
          <p:nvGrpSpPr>
            <p:cNvPr id="101" name="Group 100">
              <a:extLst>
                <a:ext uri="{FF2B5EF4-FFF2-40B4-BE49-F238E27FC236}">
                  <a16:creationId xmlns:a16="http://schemas.microsoft.com/office/drawing/2014/main" id="{32D5E968-93B0-74E1-23D4-A257C95752D2}"/>
                </a:ext>
              </a:extLst>
            </p:cNvPr>
            <p:cNvGrpSpPr/>
            <p:nvPr/>
          </p:nvGrpSpPr>
          <p:grpSpPr>
            <a:xfrm>
              <a:off x="6570455" y="1535821"/>
              <a:ext cx="1593100" cy="1790986"/>
              <a:chOff x="7883979" y="2003369"/>
              <a:chExt cx="1593100" cy="1790986"/>
            </a:xfrm>
          </p:grpSpPr>
          <p:pic>
            <p:nvPicPr>
              <p:cNvPr id="102" name="Google Shape;315;p51" descr="Profile photo of 🚀Tania Wright 🚀">
                <a:extLst>
                  <a:ext uri="{FF2B5EF4-FFF2-40B4-BE49-F238E27FC236}">
                    <a16:creationId xmlns:a16="http://schemas.microsoft.com/office/drawing/2014/main" id="{954272C4-F007-389B-FA6F-C60641ABA7E9}"/>
                  </a:ext>
                </a:extLst>
              </p:cNvPr>
              <p:cNvPicPr preferRelativeResize="0"/>
              <p:nvPr/>
            </p:nvPicPr>
            <p:blipFill rotWithShape="1">
              <a:blip r:embed="rId4">
                <a:alphaModFix/>
              </a:blip>
              <a:srcRect l="9869" t="-16636" r="18910" b="28496"/>
              <a:stretch/>
            </p:blipFill>
            <p:spPr>
              <a:xfrm>
                <a:off x="8059816" y="2003369"/>
                <a:ext cx="1374177" cy="1705878"/>
              </a:xfrm>
              <a:prstGeom prst="rect">
                <a:avLst/>
              </a:prstGeom>
              <a:noFill/>
              <a:ln>
                <a:noFill/>
              </a:ln>
            </p:spPr>
          </p:pic>
          <p:sp>
            <p:nvSpPr>
              <p:cNvPr id="103" name="Frame 102">
                <a:extLst>
                  <a:ext uri="{FF2B5EF4-FFF2-40B4-BE49-F238E27FC236}">
                    <a16:creationId xmlns:a16="http://schemas.microsoft.com/office/drawing/2014/main" id="{0F657E27-733A-AADB-4CDB-59E91E8C8407}"/>
                  </a:ext>
                </a:extLst>
              </p:cNvPr>
              <p:cNvSpPr/>
              <p:nvPr/>
            </p:nvSpPr>
            <p:spPr>
              <a:xfrm>
                <a:off x="7883979" y="2267633"/>
                <a:ext cx="1593100" cy="1526722"/>
              </a:xfrm>
              <a:prstGeom prst="frame">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grpSp>
          <p:nvGrpSpPr>
            <p:cNvPr id="104" name="Group 103">
              <a:extLst>
                <a:ext uri="{FF2B5EF4-FFF2-40B4-BE49-F238E27FC236}">
                  <a16:creationId xmlns:a16="http://schemas.microsoft.com/office/drawing/2014/main" id="{61303939-580A-38C7-9921-5BC198944399}"/>
                </a:ext>
              </a:extLst>
            </p:cNvPr>
            <p:cNvGrpSpPr/>
            <p:nvPr/>
          </p:nvGrpSpPr>
          <p:grpSpPr>
            <a:xfrm>
              <a:off x="6570456" y="4079330"/>
              <a:ext cx="1593100" cy="1526722"/>
              <a:chOff x="3876398" y="2079815"/>
              <a:chExt cx="1593100" cy="1526722"/>
            </a:xfrm>
          </p:grpSpPr>
          <p:pic>
            <p:nvPicPr>
              <p:cNvPr id="105" name="Google Shape;319;p51" descr="Leanne Kleiman - Freelance Copywriter/strategist (creative and content) -  Kreative Pink LTD | LinkedIn">
                <a:extLst>
                  <a:ext uri="{FF2B5EF4-FFF2-40B4-BE49-F238E27FC236}">
                    <a16:creationId xmlns:a16="http://schemas.microsoft.com/office/drawing/2014/main" id="{6B0C1419-79D5-5C4B-B249-0F0E808E8FA2}"/>
                  </a:ext>
                </a:extLst>
              </p:cNvPr>
              <p:cNvPicPr preferRelativeResize="0"/>
              <p:nvPr/>
            </p:nvPicPr>
            <p:blipFill rotWithShape="1">
              <a:blip r:embed="rId5">
                <a:alphaModFix/>
                <a:duotone>
                  <a:prstClr val="black"/>
                  <a:schemeClr val="tx2">
                    <a:tint val="45000"/>
                    <a:satMod val="400000"/>
                  </a:schemeClr>
                </a:duotone>
              </a:blip>
              <a:srcRect t="8757" r="18643"/>
              <a:stretch/>
            </p:blipFill>
            <p:spPr>
              <a:xfrm>
                <a:off x="3980727" y="2179864"/>
                <a:ext cx="1283581" cy="1388714"/>
              </a:xfrm>
              <a:prstGeom prst="rect">
                <a:avLst/>
              </a:prstGeom>
              <a:noFill/>
              <a:ln>
                <a:noFill/>
              </a:ln>
            </p:spPr>
          </p:pic>
          <p:sp>
            <p:nvSpPr>
              <p:cNvPr id="106" name="Frame 105">
                <a:extLst>
                  <a:ext uri="{FF2B5EF4-FFF2-40B4-BE49-F238E27FC236}">
                    <a16:creationId xmlns:a16="http://schemas.microsoft.com/office/drawing/2014/main" id="{4ED8541C-C3DA-6620-BC1D-45D95C138607}"/>
                  </a:ext>
                </a:extLst>
              </p:cNvPr>
              <p:cNvSpPr/>
              <p:nvPr/>
            </p:nvSpPr>
            <p:spPr>
              <a:xfrm>
                <a:off x="3876398" y="2079815"/>
                <a:ext cx="1593100" cy="1526722"/>
              </a:xfrm>
              <a:prstGeom prst="frame">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grpSp>
          <p:nvGrpSpPr>
            <p:cNvPr id="107" name="Group 106">
              <a:extLst>
                <a:ext uri="{FF2B5EF4-FFF2-40B4-BE49-F238E27FC236}">
                  <a16:creationId xmlns:a16="http://schemas.microsoft.com/office/drawing/2014/main" id="{999F3CEE-5683-BA55-622D-2B4E00F8DB1A}"/>
                </a:ext>
              </a:extLst>
            </p:cNvPr>
            <p:cNvGrpSpPr/>
            <p:nvPr/>
          </p:nvGrpSpPr>
          <p:grpSpPr>
            <a:xfrm>
              <a:off x="9439760" y="1847347"/>
              <a:ext cx="1593100" cy="1526722"/>
              <a:chOff x="4622517" y="4020886"/>
              <a:chExt cx="1593100" cy="1526722"/>
            </a:xfrm>
          </p:grpSpPr>
          <p:pic>
            <p:nvPicPr>
              <p:cNvPr id="108" name="Google Shape;317;p51" descr="Profile photo of Molly James (née Cuthbert)">
                <a:extLst>
                  <a:ext uri="{FF2B5EF4-FFF2-40B4-BE49-F238E27FC236}">
                    <a16:creationId xmlns:a16="http://schemas.microsoft.com/office/drawing/2014/main" id="{7758853E-F3B2-E0B5-037B-AEC399B300EB}"/>
                  </a:ext>
                </a:extLst>
              </p:cNvPr>
              <p:cNvPicPr preferRelativeResize="0"/>
              <p:nvPr/>
            </p:nvPicPr>
            <p:blipFill rotWithShape="1">
              <a:blip r:embed="rId6">
                <a:alphaModFix/>
              </a:blip>
              <a:srcRect t="6665" b="6309"/>
              <a:stretch/>
            </p:blipFill>
            <p:spPr>
              <a:xfrm>
                <a:off x="4672948" y="4105994"/>
                <a:ext cx="1494064" cy="1300191"/>
              </a:xfrm>
              <a:prstGeom prst="rect">
                <a:avLst/>
              </a:prstGeom>
              <a:noFill/>
              <a:ln>
                <a:noFill/>
              </a:ln>
            </p:spPr>
          </p:pic>
          <p:sp>
            <p:nvSpPr>
              <p:cNvPr id="109" name="Frame 108">
                <a:extLst>
                  <a:ext uri="{FF2B5EF4-FFF2-40B4-BE49-F238E27FC236}">
                    <a16:creationId xmlns:a16="http://schemas.microsoft.com/office/drawing/2014/main" id="{3A16AA7F-D966-8B78-B476-EF676E16F78F}"/>
                  </a:ext>
                </a:extLst>
              </p:cNvPr>
              <p:cNvSpPr/>
              <p:nvPr/>
            </p:nvSpPr>
            <p:spPr>
              <a:xfrm>
                <a:off x="4622517" y="4020886"/>
                <a:ext cx="1593100" cy="1526722"/>
              </a:xfrm>
              <a:prstGeom prst="frame">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grpSp>
          <p:nvGrpSpPr>
            <p:cNvPr id="110" name="Group 109">
              <a:extLst>
                <a:ext uri="{FF2B5EF4-FFF2-40B4-BE49-F238E27FC236}">
                  <a16:creationId xmlns:a16="http://schemas.microsoft.com/office/drawing/2014/main" id="{FA2E75AD-6BE8-0F17-F0E0-ABCB6E05841F}"/>
                </a:ext>
              </a:extLst>
            </p:cNvPr>
            <p:cNvGrpSpPr/>
            <p:nvPr/>
          </p:nvGrpSpPr>
          <p:grpSpPr>
            <a:xfrm>
              <a:off x="831850" y="1800085"/>
              <a:ext cx="1593100" cy="1526722"/>
              <a:chOff x="6202961" y="4284291"/>
              <a:chExt cx="1593100" cy="1526722"/>
            </a:xfrm>
          </p:grpSpPr>
          <p:pic>
            <p:nvPicPr>
              <p:cNvPr id="111" name="Google Shape;313;p51">
                <a:extLst>
                  <a:ext uri="{FF2B5EF4-FFF2-40B4-BE49-F238E27FC236}">
                    <a16:creationId xmlns:a16="http://schemas.microsoft.com/office/drawing/2014/main" id="{E432FFBF-4E98-5A6D-9346-B8EE712C1C77}"/>
                  </a:ext>
                </a:extLst>
              </p:cNvPr>
              <p:cNvPicPr preferRelativeResize="0"/>
              <p:nvPr/>
            </p:nvPicPr>
            <p:blipFill rotWithShape="1">
              <a:blip r:embed="rId7">
                <a:alphaModFix/>
              </a:blip>
              <a:srcRect l="5852" r="5852"/>
              <a:stretch/>
            </p:blipFill>
            <p:spPr>
              <a:xfrm>
                <a:off x="6335686" y="4480725"/>
                <a:ext cx="1340306" cy="1127632"/>
              </a:xfrm>
              <a:prstGeom prst="rect">
                <a:avLst/>
              </a:prstGeom>
              <a:noFill/>
              <a:ln>
                <a:noFill/>
              </a:ln>
            </p:spPr>
          </p:pic>
          <p:sp>
            <p:nvSpPr>
              <p:cNvPr id="139" name="Frame 138">
                <a:extLst>
                  <a:ext uri="{FF2B5EF4-FFF2-40B4-BE49-F238E27FC236}">
                    <a16:creationId xmlns:a16="http://schemas.microsoft.com/office/drawing/2014/main" id="{23F0A0ED-0B92-DA41-E32B-DD3256E92DBC}"/>
                  </a:ext>
                </a:extLst>
              </p:cNvPr>
              <p:cNvSpPr/>
              <p:nvPr/>
            </p:nvSpPr>
            <p:spPr>
              <a:xfrm>
                <a:off x="6202961" y="4284291"/>
                <a:ext cx="1593100" cy="1526722"/>
              </a:xfrm>
              <a:prstGeom prst="frame">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grpSp>
          <p:nvGrpSpPr>
            <p:cNvPr id="140" name="Group 139">
              <a:extLst>
                <a:ext uri="{FF2B5EF4-FFF2-40B4-BE49-F238E27FC236}">
                  <a16:creationId xmlns:a16="http://schemas.microsoft.com/office/drawing/2014/main" id="{7D6A933B-9BDA-08B2-A615-62868C45BD4F}"/>
                </a:ext>
              </a:extLst>
            </p:cNvPr>
            <p:cNvGrpSpPr/>
            <p:nvPr/>
          </p:nvGrpSpPr>
          <p:grpSpPr>
            <a:xfrm>
              <a:off x="831082" y="4037363"/>
              <a:ext cx="1593868" cy="1526722"/>
              <a:chOff x="2484748" y="4020886"/>
              <a:chExt cx="1593868" cy="1526722"/>
            </a:xfrm>
          </p:grpSpPr>
          <p:pic>
            <p:nvPicPr>
              <p:cNvPr id="141" name="Google Shape;314;p51">
                <a:extLst>
                  <a:ext uri="{FF2B5EF4-FFF2-40B4-BE49-F238E27FC236}">
                    <a16:creationId xmlns:a16="http://schemas.microsoft.com/office/drawing/2014/main" id="{C774B84A-F996-C43F-D503-3E20B56B0569}"/>
                  </a:ext>
                </a:extLst>
              </p:cNvPr>
              <p:cNvPicPr preferRelativeResize="0"/>
              <p:nvPr/>
            </p:nvPicPr>
            <p:blipFill rotWithShape="1">
              <a:blip r:embed="rId8">
                <a:alphaModFix/>
              </a:blip>
              <a:srcRect/>
              <a:stretch/>
            </p:blipFill>
            <p:spPr>
              <a:xfrm>
                <a:off x="2484748" y="4265308"/>
                <a:ext cx="1494064" cy="1108195"/>
              </a:xfrm>
              <a:prstGeom prst="rect">
                <a:avLst/>
              </a:prstGeom>
              <a:noFill/>
              <a:ln>
                <a:noFill/>
              </a:ln>
            </p:spPr>
          </p:pic>
          <p:sp>
            <p:nvSpPr>
              <p:cNvPr id="142" name="Frame 141">
                <a:extLst>
                  <a:ext uri="{FF2B5EF4-FFF2-40B4-BE49-F238E27FC236}">
                    <a16:creationId xmlns:a16="http://schemas.microsoft.com/office/drawing/2014/main" id="{ADD7ADA0-DD2C-4E8D-EEBB-5A56F7EFADF8}"/>
                  </a:ext>
                </a:extLst>
              </p:cNvPr>
              <p:cNvSpPr/>
              <p:nvPr/>
            </p:nvSpPr>
            <p:spPr>
              <a:xfrm>
                <a:off x="2485516" y="4020886"/>
                <a:ext cx="1593100" cy="1526722"/>
              </a:xfrm>
              <a:prstGeom prst="frame">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grpSp>
          <p:nvGrpSpPr>
            <p:cNvPr id="143" name="Group 142">
              <a:extLst>
                <a:ext uri="{FF2B5EF4-FFF2-40B4-BE49-F238E27FC236}">
                  <a16:creationId xmlns:a16="http://schemas.microsoft.com/office/drawing/2014/main" id="{D639153C-8996-072C-410D-658796725090}"/>
                </a:ext>
              </a:extLst>
            </p:cNvPr>
            <p:cNvGrpSpPr/>
            <p:nvPr/>
          </p:nvGrpSpPr>
          <p:grpSpPr>
            <a:xfrm>
              <a:off x="3701153" y="4037363"/>
              <a:ext cx="1593100" cy="1526722"/>
              <a:chOff x="2012917" y="1947133"/>
              <a:chExt cx="1593100" cy="1526722"/>
            </a:xfrm>
          </p:grpSpPr>
          <p:pic>
            <p:nvPicPr>
              <p:cNvPr id="144" name="Google Shape;316;p51" descr="Profile photo of Hazlitt Eastman">
                <a:extLst>
                  <a:ext uri="{FF2B5EF4-FFF2-40B4-BE49-F238E27FC236}">
                    <a16:creationId xmlns:a16="http://schemas.microsoft.com/office/drawing/2014/main" id="{9C34E963-D525-8144-33B3-FF0D6BB73F9B}"/>
                  </a:ext>
                </a:extLst>
              </p:cNvPr>
              <p:cNvPicPr preferRelativeResize="0"/>
              <p:nvPr/>
            </p:nvPicPr>
            <p:blipFill rotWithShape="1">
              <a:blip r:embed="rId9">
                <a:alphaModFix/>
              </a:blip>
              <a:srcRect l="23327" r="24561" b="50000"/>
              <a:stretch/>
            </p:blipFill>
            <p:spPr>
              <a:xfrm>
                <a:off x="2062435" y="2040343"/>
                <a:ext cx="1494064" cy="1433512"/>
              </a:xfrm>
              <a:prstGeom prst="rect">
                <a:avLst/>
              </a:prstGeom>
              <a:noFill/>
              <a:ln>
                <a:noFill/>
              </a:ln>
            </p:spPr>
          </p:pic>
          <p:sp>
            <p:nvSpPr>
              <p:cNvPr id="145" name="Frame 144">
                <a:extLst>
                  <a:ext uri="{FF2B5EF4-FFF2-40B4-BE49-F238E27FC236}">
                    <a16:creationId xmlns:a16="http://schemas.microsoft.com/office/drawing/2014/main" id="{8C0865F7-53E9-7CD3-229D-436BAE70193D}"/>
                  </a:ext>
                </a:extLst>
              </p:cNvPr>
              <p:cNvSpPr/>
              <p:nvPr/>
            </p:nvSpPr>
            <p:spPr>
              <a:xfrm>
                <a:off x="2012917" y="1947133"/>
                <a:ext cx="1593100" cy="1526722"/>
              </a:xfrm>
              <a:prstGeom prst="frame">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grpSp>
          <p:nvGrpSpPr>
            <p:cNvPr id="146" name="Group 145">
              <a:extLst>
                <a:ext uri="{FF2B5EF4-FFF2-40B4-BE49-F238E27FC236}">
                  <a16:creationId xmlns:a16="http://schemas.microsoft.com/office/drawing/2014/main" id="{41DF7794-5CA8-BB58-3FDF-CD068367D5A1}"/>
                </a:ext>
              </a:extLst>
            </p:cNvPr>
            <p:cNvGrpSpPr/>
            <p:nvPr/>
          </p:nvGrpSpPr>
          <p:grpSpPr>
            <a:xfrm>
              <a:off x="9439760" y="4100757"/>
              <a:ext cx="1593100" cy="1526722"/>
              <a:chOff x="5925954" y="2079815"/>
              <a:chExt cx="1593100" cy="1526722"/>
            </a:xfrm>
          </p:grpSpPr>
          <p:pic>
            <p:nvPicPr>
              <p:cNvPr id="147" name="Picture 2" descr="MultiplAI Health - Universal genomic screening for cardiovascular diseases">
                <a:extLst>
                  <a:ext uri="{FF2B5EF4-FFF2-40B4-BE49-F238E27FC236}">
                    <a16:creationId xmlns:a16="http://schemas.microsoft.com/office/drawing/2014/main" id="{13DCA157-3581-4674-1E33-0A789B299CD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114962" y="2258772"/>
                <a:ext cx="1215083" cy="1215083"/>
              </a:xfrm>
              <a:prstGeom prst="rect">
                <a:avLst/>
              </a:prstGeom>
              <a:noFill/>
              <a:extLst>
                <a:ext uri="{909E8E84-426E-40DD-AFC4-6F175D3DCCD1}">
                  <a14:hiddenFill xmlns:a14="http://schemas.microsoft.com/office/drawing/2010/main">
                    <a:solidFill>
                      <a:srgbClr val="FFFFFF"/>
                    </a:solidFill>
                  </a14:hiddenFill>
                </a:ext>
              </a:extLst>
            </p:spPr>
          </p:pic>
          <p:sp>
            <p:nvSpPr>
              <p:cNvPr id="148" name="Frame 147">
                <a:extLst>
                  <a:ext uri="{FF2B5EF4-FFF2-40B4-BE49-F238E27FC236}">
                    <a16:creationId xmlns:a16="http://schemas.microsoft.com/office/drawing/2014/main" id="{8F6705C1-76B9-D292-5B3D-640F41E387B9}"/>
                  </a:ext>
                </a:extLst>
              </p:cNvPr>
              <p:cNvSpPr/>
              <p:nvPr/>
            </p:nvSpPr>
            <p:spPr>
              <a:xfrm>
                <a:off x="5925954" y="2079815"/>
                <a:ext cx="1593100" cy="1526722"/>
              </a:xfrm>
              <a:prstGeom prst="frame">
                <a:avLst/>
              </a:prstGeom>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sp>
          <p:nvSpPr>
            <p:cNvPr id="149" name="Rectangle 148">
              <a:extLst>
                <a:ext uri="{FF2B5EF4-FFF2-40B4-BE49-F238E27FC236}">
                  <a16:creationId xmlns:a16="http://schemas.microsoft.com/office/drawing/2014/main" id="{30F16D42-06F1-19D4-A84B-D2744CB42F9E}"/>
                </a:ext>
              </a:extLst>
            </p:cNvPr>
            <p:cNvSpPr/>
            <p:nvPr/>
          </p:nvSpPr>
          <p:spPr>
            <a:xfrm>
              <a:off x="547007" y="3374069"/>
              <a:ext cx="2171700" cy="5999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Ross Taylor</a:t>
              </a:r>
              <a:br>
                <a:rPr lang="en-GB" sz="1200" dirty="0"/>
              </a:br>
              <a:r>
                <a:rPr lang="en-GB" sz="800" dirty="0"/>
                <a:t>Founder, 30+ years innovation and transformation,20+ years healthcare</a:t>
              </a:r>
              <a:endParaRPr lang="en-GB" sz="1200" dirty="0"/>
            </a:p>
          </p:txBody>
        </p:sp>
        <p:sp>
          <p:nvSpPr>
            <p:cNvPr id="150" name="Rectangle 149">
              <a:extLst>
                <a:ext uri="{FF2B5EF4-FFF2-40B4-BE49-F238E27FC236}">
                  <a16:creationId xmlns:a16="http://schemas.microsoft.com/office/drawing/2014/main" id="{19DB2D4C-B887-4FC4-29C0-02F6B757E24D}"/>
                </a:ext>
              </a:extLst>
            </p:cNvPr>
            <p:cNvSpPr/>
            <p:nvPr/>
          </p:nvSpPr>
          <p:spPr>
            <a:xfrm>
              <a:off x="3411853" y="3374069"/>
              <a:ext cx="2171700" cy="5999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Rob Harrison</a:t>
              </a:r>
              <a:br>
                <a:rPr lang="en-GB" sz="1200" dirty="0"/>
              </a:br>
              <a:r>
                <a:rPr lang="en-GB" sz="800" dirty="0"/>
                <a:t>Founder, 30+ digital communications, 20+ years healthcare</a:t>
              </a:r>
              <a:endParaRPr lang="en-GB" sz="1200" dirty="0"/>
            </a:p>
          </p:txBody>
        </p:sp>
        <p:sp>
          <p:nvSpPr>
            <p:cNvPr id="151" name="Rectangle 150">
              <a:extLst>
                <a:ext uri="{FF2B5EF4-FFF2-40B4-BE49-F238E27FC236}">
                  <a16:creationId xmlns:a16="http://schemas.microsoft.com/office/drawing/2014/main" id="{62685F10-C3F4-C430-2A41-7C7060618117}"/>
                </a:ext>
              </a:extLst>
            </p:cNvPr>
            <p:cNvSpPr/>
            <p:nvPr/>
          </p:nvSpPr>
          <p:spPr>
            <a:xfrm>
              <a:off x="547007" y="5627479"/>
              <a:ext cx="2171700" cy="5999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Rick Mills</a:t>
              </a:r>
              <a:br>
                <a:rPr lang="en-GB" sz="1200" dirty="0"/>
              </a:br>
              <a:r>
                <a:rPr lang="en-GB" sz="800" dirty="0"/>
                <a:t>Founder, 30+ years communications strategy,20+ years healthcare</a:t>
              </a:r>
              <a:endParaRPr lang="en-GB" sz="1200" dirty="0"/>
            </a:p>
          </p:txBody>
        </p:sp>
        <p:sp>
          <p:nvSpPr>
            <p:cNvPr id="152" name="Rectangle 151">
              <a:extLst>
                <a:ext uri="{FF2B5EF4-FFF2-40B4-BE49-F238E27FC236}">
                  <a16:creationId xmlns:a16="http://schemas.microsoft.com/office/drawing/2014/main" id="{0EAC1985-162E-3F65-B1F9-EA6F17E43EF6}"/>
                </a:ext>
              </a:extLst>
            </p:cNvPr>
            <p:cNvSpPr/>
            <p:nvPr/>
          </p:nvSpPr>
          <p:spPr>
            <a:xfrm>
              <a:off x="3478228" y="5627479"/>
              <a:ext cx="2171700" cy="5999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Haze Eastman</a:t>
              </a:r>
              <a:br>
                <a:rPr lang="en-GB" sz="1200" dirty="0"/>
              </a:br>
              <a:r>
                <a:rPr lang="en-GB" sz="800" dirty="0"/>
                <a:t>Founder, 30+ years technology and data strategy and development</a:t>
              </a:r>
              <a:endParaRPr lang="en-GB" sz="1200" dirty="0"/>
            </a:p>
          </p:txBody>
        </p:sp>
        <p:sp>
          <p:nvSpPr>
            <p:cNvPr id="153" name="Rectangle 152">
              <a:extLst>
                <a:ext uri="{FF2B5EF4-FFF2-40B4-BE49-F238E27FC236}">
                  <a16:creationId xmlns:a16="http://schemas.microsoft.com/office/drawing/2014/main" id="{D992620E-3F7E-3DC3-3155-96A8FAAF5418}"/>
                </a:ext>
              </a:extLst>
            </p:cNvPr>
            <p:cNvSpPr/>
            <p:nvPr/>
          </p:nvSpPr>
          <p:spPr>
            <a:xfrm>
              <a:off x="6281155" y="5627479"/>
              <a:ext cx="2171700" cy="5999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Leanne Kleiman</a:t>
              </a:r>
              <a:br>
                <a:rPr lang="en-GB" sz="1200" dirty="0"/>
              </a:br>
              <a:r>
                <a:rPr lang="en-GB" sz="800" dirty="0"/>
                <a:t>15+ years medical communications strategy and content </a:t>
              </a:r>
              <a:endParaRPr lang="en-GB" sz="1200" dirty="0"/>
            </a:p>
          </p:txBody>
        </p:sp>
        <p:sp>
          <p:nvSpPr>
            <p:cNvPr id="154" name="Rectangle 153">
              <a:extLst>
                <a:ext uri="{FF2B5EF4-FFF2-40B4-BE49-F238E27FC236}">
                  <a16:creationId xmlns:a16="http://schemas.microsoft.com/office/drawing/2014/main" id="{0D3CF940-965B-EEE3-2231-26E2834234CC}"/>
                </a:ext>
              </a:extLst>
            </p:cNvPr>
            <p:cNvSpPr/>
            <p:nvPr/>
          </p:nvSpPr>
          <p:spPr>
            <a:xfrm>
              <a:off x="6281155" y="3388444"/>
              <a:ext cx="2171700" cy="5999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Tanya Wright</a:t>
              </a:r>
              <a:endParaRPr lang="en-GB" sz="800" dirty="0"/>
            </a:p>
            <a:p>
              <a:pPr algn="ctr"/>
              <a:r>
                <a:rPr lang="en-GB" sz="800" dirty="0"/>
                <a:t>20+ years strategy, delivery and team management</a:t>
              </a:r>
              <a:endParaRPr lang="en-GB" sz="1200" dirty="0"/>
            </a:p>
          </p:txBody>
        </p:sp>
        <p:sp>
          <p:nvSpPr>
            <p:cNvPr id="155" name="Rectangle 154">
              <a:extLst>
                <a:ext uri="{FF2B5EF4-FFF2-40B4-BE49-F238E27FC236}">
                  <a16:creationId xmlns:a16="http://schemas.microsoft.com/office/drawing/2014/main" id="{9E74A437-8DF9-566A-1B99-6D0C5AF35CDE}"/>
                </a:ext>
              </a:extLst>
            </p:cNvPr>
            <p:cNvSpPr/>
            <p:nvPr/>
          </p:nvSpPr>
          <p:spPr>
            <a:xfrm>
              <a:off x="9112348" y="3388444"/>
              <a:ext cx="2171700" cy="5999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Molly James</a:t>
              </a:r>
              <a:endParaRPr lang="en-GB" sz="800" dirty="0"/>
            </a:p>
            <a:p>
              <a:pPr algn="ctr"/>
              <a:r>
                <a:rPr lang="en-GB" sz="800" dirty="0"/>
                <a:t>20+ years strategy, analysis and experience design</a:t>
              </a:r>
              <a:endParaRPr lang="en-GB" sz="1200" dirty="0"/>
            </a:p>
          </p:txBody>
        </p:sp>
        <p:sp>
          <p:nvSpPr>
            <p:cNvPr id="156" name="Rectangle 155">
              <a:extLst>
                <a:ext uri="{FF2B5EF4-FFF2-40B4-BE49-F238E27FC236}">
                  <a16:creationId xmlns:a16="http://schemas.microsoft.com/office/drawing/2014/main" id="{B4AFC49E-BD03-4987-DA0F-04472F007008}"/>
                </a:ext>
              </a:extLst>
            </p:cNvPr>
            <p:cNvSpPr/>
            <p:nvPr/>
          </p:nvSpPr>
          <p:spPr>
            <a:xfrm>
              <a:off x="9179603" y="5627479"/>
              <a:ext cx="2171700" cy="5999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200" dirty="0"/>
                <a:t>Steve </a:t>
              </a:r>
              <a:r>
                <a:rPr lang="en-GB" sz="1200" dirty="0" err="1"/>
                <a:t>Ramondt</a:t>
              </a:r>
              <a:br>
                <a:rPr lang="en-GB" sz="1200" dirty="0"/>
              </a:br>
              <a:r>
                <a:rPr lang="en-GB" sz="800" dirty="0"/>
                <a:t>25+ years creative, experience and innovation lead, 15+ years healthcare </a:t>
              </a:r>
            </a:p>
          </p:txBody>
        </p:sp>
      </p:grpSp>
    </p:spTree>
    <p:extLst>
      <p:ext uri="{BB962C8B-B14F-4D97-AF65-F5344CB8AC3E}">
        <p14:creationId xmlns:p14="http://schemas.microsoft.com/office/powerpoint/2010/main" val="107594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g31268b9cbc7_0_1"/>
          <p:cNvSpPr/>
          <p:nvPr/>
        </p:nvSpPr>
        <p:spPr>
          <a:xfrm>
            <a:off x="0" y="0"/>
            <a:ext cx="12185700" cy="1851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3" name="Google Shape;113;g31268b9cbc7_0_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GB" dirty="0">
                <a:solidFill>
                  <a:schemeClr val="bg1"/>
                </a:solidFill>
                <a:latin typeface="Gill Sans MT Condensed" panose="020B0506020104020203" pitchFamily="34" charset="0"/>
              </a:rPr>
              <a:t>Our connections</a:t>
            </a:r>
            <a:endParaRPr dirty="0">
              <a:solidFill>
                <a:schemeClr val="bg1"/>
              </a:solidFill>
              <a:latin typeface="Gill Sans MT Condensed" panose="020B0506020104020203" pitchFamily="34" charset="0"/>
              <a:sym typeface="Arial"/>
            </a:endParaRPr>
          </a:p>
        </p:txBody>
      </p:sp>
      <p:pic>
        <p:nvPicPr>
          <p:cNvPr id="114" name="Google Shape;114;g31268b9cbc7_0_1"/>
          <p:cNvPicPr preferRelativeResize="0"/>
          <p:nvPr/>
        </p:nvPicPr>
        <p:blipFill rotWithShape="1">
          <a:blip r:embed="rId3">
            <a:alphaModFix/>
          </a:blip>
          <a:srcRect/>
          <a:stretch/>
        </p:blipFill>
        <p:spPr>
          <a:xfrm>
            <a:off x="3752867" y="4243024"/>
            <a:ext cx="1531400" cy="353400"/>
          </a:xfrm>
          <a:prstGeom prst="rect">
            <a:avLst/>
          </a:prstGeom>
          <a:noFill/>
          <a:ln>
            <a:noFill/>
          </a:ln>
        </p:spPr>
      </p:pic>
      <p:pic>
        <p:nvPicPr>
          <p:cNvPr id="115" name="Google Shape;115;g31268b9cbc7_0_1"/>
          <p:cNvPicPr preferRelativeResize="0"/>
          <p:nvPr/>
        </p:nvPicPr>
        <p:blipFill rotWithShape="1">
          <a:blip r:embed="rId4">
            <a:alphaModFix/>
          </a:blip>
          <a:srcRect/>
          <a:stretch/>
        </p:blipFill>
        <p:spPr>
          <a:xfrm>
            <a:off x="3821774" y="3578692"/>
            <a:ext cx="1476992" cy="212081"/>
          </a:xfrm>
          <a:prstGeom prst="rect">
            <a:avLst/>
          </a:prstGeom>
          <a:noFill/>
          <a:ln>
            <a:noFill/>
          </a:ln>
        </p:spPr>
      </p:pic>
      <p:pic>
        <p:nvPicPr>
          <p:cNvPr id="116" name="Google Shape;116;g31268b9cbc7_0_1"/>
          <p:cNvPicPr preferRelativeResize="0"/>
          <p:nvPr/>
        </p:nvPicPr>
        <p:blipFill rotWithShape="1">
          <a:blip r:embed="rId5">
            <a:alphaModFix/>
          </a:blip>
          <a:srcRect/>
          <a:stretch/>
        </p:blipFill>
        <p:spPr>
          <a:xfrm>
            <a:off x="9672026" y="3606361"/>
            <a:ext cx="1505226" cy="289756"/>
          </a:xfrm>
          <a:prstGeom prst="rect">
            <a:avLst/>
          </a:prstGeom>
          <a:noFill/>
          <a:ln>
            <a:noFill/>
          </a:ln>
        </p:spPr>
      </p:pic>
      <p:pic>
        <p:nvPicPr>
          <p:cNvPr id="117" name="Google Shape;117;g31268b9cbc7_0_1"/>
          <p:cNvPicPr preferRelativeResize="0"/>
          <p:nvPr/>
        </p:nvPicPr>
        <p:blipFill rotWithShape="1">
          <a:blip r:embed="rId6">
            <a:alphaModFix/>
          </a:blip>
          <a:srcRect/>
          <a:stretch/>
        </p:blipFill>
        <p:spPr>
          <a:xfrm>
            <a:off x="6648555" y="4794042"/>
            <a:ext cx="1567884" cy="446885"/>
          </a:xfrm>
          <a:prstGeom prst="rect">
            <a:avLst/>
          </a:prstGeom>
          <a:noFill/>
          <a:ln>
            <a:noFill/>
          </a:ln>
        </p:spPr>
      </p:pic>
      <p:pic>
        <p:nvPicPr>
          <p:cNvPr id="118" name="Google Shape;118;g31268b9cbc7_0_1"/>
          <p:cNvPicPr preferRelativeResize="0"/>
          <p:nvPr/>
        </p:nvPicPr>
        <p:blipFill rotWithShape="1">
          <a:blip r:embed="rId7">
            <a:alphaModFix/>
          </a:blip>
          <a:srcRect/>
          <a:stretch/>
        </p:blipFill>
        <p:spPr>
          <a:xfrm>
            <a:off x="9487614" y="4222808"/>
            <a:ext cx="2001982" cy="340337"/>
          </a:xfrm>
          <a:prstGeom prst="rect">
            <a:avLst/>
          </a:prstGeom>
          <a:noFill/>
          <a:ln>
            <a:noFill/>
          </a:ln>
        </p:spPr>
      </p:pic>
      <p:pic>
        <p:nvPicPr>
          <p:cNvPr id="119" name="Google Shape;119;g31268b9cbc7_0_1"/>
          <p:cNvPicPr preferRelativeResize="0"/>
          <p:nvPr/>
        </p:nvPicPr>
        <p:blipFill rotWithShape="1">
          <a:blip r:embed="rId8">
            <a:alphaModFix/>
          </a:blip>
          <a:srcRect/>
          <a:stretch/>
        </p:blipFill>
        <p:spPr>
          <a:xfrm>
            <a:off x="6467486" y="4305612"/>
            <a:ext cx="1901690" cy="184804"/>
          </a:xfrm>
          <a:prstGeom prst="rect">
            <a:avLst/>
          </a:prstGeom>
          <a:noFill/>
          <a:ln>
            <a:noFill/>
          </a:ln>
        </p:spPr>
      </p:pic>
      <p:pic>
        <p:nvPicPr>
          <p:cNvPr id="120" name="Google Shape;120;g31268b9cbc7_0_1" descr="User experience design consultants, London"/>
          <p:cNvPicPr preferRelativeResize="0"/>
          <p:nvPr/>
        </p:nvPicPr>
        <p:blipFill rotWithShape="1">
          <a:blip r:embed="rId9">
            <a:alphaModFix/>
          </a:blip>
          <a:srcRect/>
          <a:stretch/>
        </p:blipFill>
        <p:spPr>
          <a:xfrm>
            <a:off x="842583" y="5780817"/>
            <a:ext cx="1652809" cy="287530"/>
          </a:xfrm>
          <a:prstGeom prst="rect">
            <a:avLst/>
          </a:prstGeom>
          <a:noFill/>
          <a:ln>
            <a:noFill/>
          </a:ln>
        </p:spPr>
      </p:pic>
      <p:pic>
        <p:nvPicPr>
          <p:cNvPr id="121" name="Google Shape;121;g31268b9cbc7_0_1" descr="McCallan Marketing | LinkedIn"/>
          <p:cNvPicPr preferRelativeResize="0"/>
          <p:nvPr/>
        </p:nvPicPr>
        <p:blipFill rotWithShape="1">
          <a:blip r:embed="rId10">
            <a:alphaModFix/>
          </a:blip>
          <a:srcRect l="9859" t="35859" r="11518" b="35729"/>
          <a:stretch/>
        </p:blipFill>
        <p:spPr>
          <a:xfrm>
            <a:off x="739535" y="6320754"/>
            <a:ext cx="1819577" cy="344241"/>
          </a:xfrm>
          <a:prstGeom prst="rect">
            <a:avLst/>
          </a:prstGeom>
          <a:noFill/>
          <a:ln>
            <a:noFill/>
          </a:ln>
        </p:spPr>
      </p:pic>
      <p:grpSp>
        <p:nvGrpSpPr>
          <p:cNvPr id="122" name="Google Shape;122;g31268b9cbc7_0_1"/>
          <p:cNvGrpSpPr/>
          <p:nvPr/>
        </p:nvGrpSpPr>
        <p:grpSpPr>
          <a:xfrm>
            <a:off x="911299" y="3475813"/>
            <a:ext cx="1338900" cy="516069"/>
            <a:chOff x="1055248" y="5563177"/>
            <a:chExt cx="2628758" cy="1013235"/>
          </a:xfrm>
        </p:grpSpPr>
        <p:pic>
          <p:nvPicPr>
            <p:cNvPr id="123" name="Google Shape;123;g31268b9cbc7_0_1" descr="McCallan Marketing | LinkedIn"/>
            <p:cNvPicPr preferRelativeResize="0"/>
            <p:nvPr/>
          </p:nvPicPr>
          <p:blipFill rotWithShape="1">
            <a:blip r:embed="rId11">
              <a:alphaModFix/>
            </a:blip>
            <a:srcRect t="58132"/>
            <a:stretch/>
          </p:blipFill>
          <p:spPr>
            <a:xfrm>
              <a:off x="1779006" y="5760745"/>
              <a:ext cx="1905000" cy="797568"/>
            </a:xfrm>
            <a:prstGeom prst="rect">
              <a:avLst/>
            </a:prstGeom>
            <a:noFill/>
            <a:ln>
              <a:noFill/>
            </a:ln>
          </p:spPr>
        </p:pic>
        <p:pic>
          <p:nvPicPr>
            <p:cNvPr id="124" name="Google Shape;124;g31268b9cbc7_0_1" descr="McCallan Marketing | LinkedIn"/>
            <p:cNvPicPr preferRelativeResize="0"/>
            <p:nvPr/>
          </p:nvPicPr>
          <p:blipFill rotWithShape="1">
            <a:blip r:embed="rId11">
              <a:alphaModFix/>
            </a:blip>
            <a:srcRect l="28993" t="2584" r="26749" b="44226"/>
            <a:stretch/>
          </p:blipFill>
          <p:spPr>
            <a:xfrm>
              <a:off x="1055248" y="5563177"/>
              <a:ext cx="843104" cy="1013235"/>
            </a:xfrm>
            <a:prstGeom prst="rect">
              <a:avLst/>
            </a:prstGeom>
            <a:noFill/>
            <a:ln>
              <a:noFill/>
            </a:ln>
          </p:spPr>
        </p:pic>
      </p:grpSp>
      <p:sp>
        <p:nvSpPr>
          <p:cNvPr id="125" name="Google Shape;125;g31268b9cbc7_0_1"/>
          <p:cNvSpPr txBox="1"/>
          <p:nvPr/>
        </p:nvSpPr>
        <p:spPr>
          <a:xfrm>
            <a:off x="1153991" y="2860595"/>
            <a:ext cx="13389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0" i="0" u="none" strike="noStrike" cap="none">
                <a:solidFill>
                  <a:srgbClr val="000000"/>
                </a:solidFill>
                <a:latin typeface="Gill Sans MT Condensed" panose="020B0506020104020203" pitchFamily="34" charset="0"/>
                <a:sym typeface="Arial"/>
              </a:rPr>
              <a:t>Experience</a:t>
            </a:r>
            <a:endParaRPr sz="1600">
              <a:latin typeface="Gill Sans MT Condensed" panose="020B0506020104020203" pitchFamily="34" charset="0"/>
            </a:endParaRPr>
          </a:p>
        </p:txBody>
      </p:sp>
      <p:sp>
        <p:nvSpPr>
          <p:cNvPr id="126" name="Google Shape;126;g31268b9cbc7_0_1"/>
          <p:cNvSpPr txBox="1"/>
          <p:nvPr/>
        </p:nvSpPr>
        <p:spPr>
          <a:xfrm>
            <a:off x="4018804" y="2860595"/>
            <a:ext cx="13518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0" i="0" u="none" strike="noStrike" cap="none">
                <a:solidFill>
                  <a:srgbClr val="000000"/>
                </a:solidFill>
                <a:latin typeface="Gill Sans MT Condensed" panose="020B0506020104020203" pitchFamily="34" charset="0"/>
                <a:sym typeface="Arial"/>
              </a:rPr>
              <a:t>Intelligence</a:t>
            </a:r>
            <a:endParaRPr sz="1600">
              <a:latin typeface="Gill Sans MT Condensed" panose="020B0506020104020203" pitchFamily="34" charset="0"/>
            </a:endParaRPr>
          </a:p>
        </p:txBody>
      </p:sp>
      <p:sp>
        <p:nvSpPr>
          <p:cNvPr id="127" name="Google Shape;127;g31268b9cbc7_0_1"/>
          <p:cNvSpPr txBox="1"/>
          <p:nvPr/>
        </p:nvSpPr>
        <p:spPr>
          <a:xfrm>
            <a:off x="6893235" y="2860595"/>
            <a:ext cx="11850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0" i="0" u="none" strike="noStrike" cap="none">
                <a:solidFill>
                  <a:srgbClr val="000000"/>
                </a:solidFill>
                <a:latin typeface="Gill Sans MT Condensed" panose="020B0506020104020203" pitchFamily="34" charset="0"/>
                <a:sym typeface="Arial"/>
              </a:rPr>
              <a:t>Activation</a:t>
            </a:r>
            <a:endParaRPr sz="1600">
              <a:latin typeface="Gill Sans MT Condensed" panose="020B0506020104020203" pitchFamily="34" charset="0"/>
            </a:endParaRPr>
          </a:p>
        </p:txBody>
      </p:sp>
      <p:sp>
        <p:nvSpPr>
          <p:cNvPr id="128" name="Google Shape;128;g31268b9cbc7_0_1"/>
          <p:cNvSpPr txBox="1"/>
          <p:nvPr/>
        </p:nvSpPr>
        <p:spPr>
          <a:xfrm>
            <a:off x="9639425" y="2860595"/>
            <a:ext cx="12492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0" i="0" u="none" strike="noStrike" cap="none">
                <a:solidFill>
                  <a:srgbClr val="000000"/>
                </a:solidFill>
                <a:latin typeface="Gill Sans MT Condensed" panose="020B0506020104020203" pitchFamily="34" charset="0"/>
                <a:sym typeface="Arial"/>
              </a:rPr>
              <a:t>Innovation</a:t>
            </a:r>
            <a:endParaRPr sz="1600">
              <a:latin typeface="Gill Sans MT Condensed" panose="020B0506020104020203" pitchFamily="34" charset="0"/>
            </a:endParaRPr>
          </a:p>
        </p:txBody>
      </p:sp>
      <p:pic>
        <p:nvPicPr>
          <p:cNvPr id="129" name="Google Shape;129;g31268b9cbc7_0_1"/>
          <p:cNvPicPr preferRelativeResize="0"/>
          <p:nvPr/>
        </p:nvPicPr>
        <p:blipFill rotWithShape="1">
          <a:blip r:embed="rId4">
            <a:alphaModFix/>
          </a:blip>
          <a:srcRect/>
          <a:stretch/>
        </p:blipFill>
        <p:spPr>
          <a:xfrm>
            <a:off x="6625147" y="3550076"/>
            <a:ext cx="1476992" cy="212081"/>
          </a:xfrm>
          <a:prstGeom prst="rect">
            <a:avLst/>
          </a:prstGeom>
          <a:noFill/>
          <a:ln>
            <a:noFill/>
          </a:ln>
        </p:spPr>
      </p:pic>
      <p:pic>
        <p:nvPicPr>
          <p:cNvPr id="130" name="Google Shape;130;g31268b9cbc7_0_1" descr="Integrated Care EHR Systems - Adapting ..."/>
          <p:cNvPicPr preferRelativeResize="0"/>
          <p:nvPr/>
        </p:nvPicPr>
        <p:blipFill rotWithShape="1">
          <a:blip r:embed="rId12">
            <a:alphaModFix/>
          </a:blip>
          <a:srcRect/>
          <a:stretch/>
        </p:blipFill>
        <p:spPr>
          <a:xfrm>
            <a:off x="9939992" y="5561633"/>
            <a:ext cx="865340" cy="419233"/>
          </a:xfrm>
          <a:prstGeom prst="rect">
            <a:avLst/>
          </a:prstGeom>
          <a:noFill/>
          <a:ln>
            <a:noFill/>
          </a:ln>
        </p:spPr>
      </p:pic>
      <p:cxnSp>
        <p:nvCxnSpPr>
          <p:cNvPr id="131" name="Google Shape;131;g31268b9cbc7_0_1"/>
          <p:cNvCxnSpPr>
            <a:cxnSpLocks/>
          </p:cNvCxnSpPr>
          <p:nvPr/>
        </p:nvCxnSpPr>
        <p:spPr>
          <a:xfrm>
            <a:off x="0" y="3259547"/>
            <a:ext cx="12192000" cy="0"/>
          </a:xfrm>
          <a:prstGeom prst="straightConnector1">
            <a:avLst/>
          </a:prstGeom>
          <a:noFill/>
          <a:ln w="38100" cap="flat" cmpd="sng">
            <a:solidFill>
              <a:srgbClr val="3E6EC2"/>
            </a:solidFill>
            <a:prstDash val="solid"/>
            <a:round/>
            <a:headEnd type="none" w="sm" len="sm"/>
            <a:tailEnd type="none" w="sm" len="sm"/>
          </a:ln>
        </p:spPr>
      </p:cxnSp>
      <p:pic>
        <p:nvPicPr>
          <p:cNvPr id="132" name="Google Shape;132;g31268b9cbc7_0_1" descr="AXON launches new brand identity to ..."/>
          <p:cNvPicPr preferRelativeResize="0"/>
          <p:nvPr/>
        </p:nvPicPr>
        <p:blipFill rotWithShape="1">
          <a:blip r:embed="rId13">
            <a:alphaModFix/>
          </a:blip>
          <a:srcRect l="18954" t="35447" r="19920" b="28437"/>
          <a:stretch/>
        </p:blipFill>
        <p:spPr>
          <a:xfrm>
            <a:off x="892189" y="4273193"/>
            <a:ext cx="1103195" cy="365026"/>
          </a:xfrm>
          <a:prstGeom prst="rect">
            <a:avLst/>
          </a:prstGeom>
          <a:noFill/>
          <a:ln>
            <a:noFill/>
          </a:ln>
        </p:spPr>
      </p:pic>
      <p:pic>
        <p:nvPicPr>
          <p:cNvPr id="133" name="Google Shape;133;g31268b9cbc7_0_1" descr="AXON launches new brand identity to ..."/>
          <p:cNvPicPr preferRelativeResize="0"/>
          <p:nvPr/>
        </p:nvPicPr>
        <p:blipFill rotWithShape="1">
          <a:blip r:embed="rId13">
            <a:alphaModFix/>
          </a:blip>
          <a:srcRect l="18954" t="35447" r="19920" b="28437"/>
          <a:stretch/>
        </p:blipFill>
        <p:spPr>
          <a:xfrm>
            <a:off x="6858424" y="5648850"/>
            <a:ext cx="1103195" cy="365026"/>
          </a:xfrm>
          <a:prstGeom prst="rect">
            <a:avLst/>
          </a:prstGeom>
          <a:noFill/>
          <a:ln>
            <a:noFill/>
          </a:ln>
        </p:spPr>
      </p:pic>
      <p:pic>
        <p:nvPicPr>
          <p:cNvPr id="134" name="Google Shape;134;g31268b9cbc7_0_1" descr="Spoonful of Sugar - Making the most of ..."/>
          <p:cNvPicPr preferRelativeResize="0"/>
          <p:nvPr/>
        </p:nvPicPr>
        <p:blipFill rotWithShape="1">
          <a:blip r:embed="rId14">
            <a:alphaModFix/>
          </a:blip>
          <a:srcRect l="10797" t="20566" r="12190" b="22961"/>
          <a:stretch/>
        </p:blipFill>
        <p:spPr>
          <a:xfrm>
            <a:off x="963804" y="4918726"/>
            <a:ext cx="1202045" cy="491960"/>
          </a:xfrm>
          <a:prstGeom prst="rect">
            <a:avLst/>
          </a:prstGeom>
          <a:noFill/>
          <a:ln>
            <a:noFill/>
          </a:ln>
        </p:spPr>
      </p:pic>
      <p:pic>
        <p:nvPicPr>
          <p:cNvPr id="135" name="Google Shape;135;g31268b9cbc7_0_1"/>
          <p:cNvPicPr preferRelativeResize="0"/>
          <p:nvPr/>
        </p:nvPicPr>
        <p:blipFill rotWithShape="1">
          <a:blip r:embed="rId15">
            <a:alphaModFix/>
          </a:blip>
          <a:srcRect/>
          <a:stretch/>
        </p:blipFill>
        <p:spPr>
          <a:xfrm>
            <a:off x="4004316" y="4904041"/>
            <a:ext cx="1202045" cy="258440"/>
          </a:xfrm>
          <a:prstGeom prst="rect">
            <a:avLst/>
          </a:prstGeom>
          <a:noFill/>
          <a:ln>
            <a:noFill/>
          </a:ln>
        </p:spPr>
      </p:pic>
      <p:pic>
        <p:nvPicPr>
          <p:cNvPr id="136" name="Google Shape;136;g31268b9cbc7_0_1"/>
          <p:cNvPicPr preferRelativeResize="0"/>
          <p:nvPr/>
        </p:nvPicPr>
        <p:blipFill rotWithShape="1">
          <a:blip r:embed="rId16">
            <a:alphaModFix/>
          </a:blip>
          <a:srcRect/>
          <a:stretch/>
        </p:blipFill>
        <p:spPr>
          <a:xfrm>
            <a:off x="4004316" y="5678108"/>
            <a:ext cx="1302189" cy="372054"/>
          </a:xfrm>
          <a:prstGeom prst="rect">
            <a:avLst/>
          </a:prstGeom>
          <a:noFill/>
          <a:ln>
            <a:noFill/>
          </a:ln>
        </p:spPr>
      </p:pic>
      <p:pic>
        <p:nvPicPr>
          <p:cNvPr id="137" name="Google Shape;137;g31268b9cbc7_0_1" descr="Qmarkets"/>
          <p:cNvPicPr preferRelativeResize="0"/>
          <p:nvPr/>
        </p:nvPicPr>
        <p:blipFill rotWithShape="1">
          <a:blip r:embed="rId17">
            <a:alphaModFix/>
          </a:blip>
          <a:srcRect/>
          <a:stretch/>
        </p:blipFill>
        <p:spPr>
          <a:xfrm>
            <a:off x="9764744" y="4837464"/>
            <a:ext cx="1504776" cy="340337"/>
          </a:xfrm>
          <a:prstGeom prst="rect">
            <a:avLst/>
          </a:prstGeom>
          <a:noFill/>
          <a:ln>
            <a:noFill/>
          </a:ln>
        </p:spPr>
      </p:pic>
      <p:sp>
        <p:nvSpPr>
          <p:cNvPr id="138" name="Google Shape;138;g31268b9cbc7_0_1"/>
          <p:cNvSpPr txBox="1"/>
          <p:nvPr/>
        </p:nvSpPr>
        <p:spPr>
          <a:xfrm>
            <a:off x="400049" y="1946540"/>
            <a:ext cx="11112000" cy="101562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dirty="0">
                <a:solidFill>
                  <a:schemeClr val="tx1"/>
                </a:solidFill>
                <a:latin typeface="Gill Sans MT Condensed" panose="020B0506020104020203" pitchFamily="34" charset="0"/>
              </a:rPr>
              <a:t>Not only do we bring our years of expertise in Pharma Transformational Change, supporting clients with a pragmatic and independent perspective, we are also</a:t>
            </a:r>
            <a:r>
              <a:rPr lang="en-GB" sz="2000" b="0" i="0" u="none" strike="noStrike" cap="none" dirty="0">
                <a:solidFill>
                  <a:schemeClr val="tx1"/>
                </a:solidFill>
                <a:latin typeface="Gill Sans MT Condensed" panose="020B0506020104020203" pitchFamily="34" charset="0"/>
                <a:sym typeface="Arial"/>
              </a:rPr>
              <a:t> connected with a wide range of </a:t>
            </a:r>
            <a:r>
              <a:rPr lang="en-GB" sz="2000" dirty="0">
                <a:solidFill>
                  <a:schemeClr val="tx1"/>
                </a:solidFill>
                <a:latin typeface="Gill Sans MT Condensed" panose="020B0506020104020203" pitchFamily="34" charset="0"/>
              </a:rPr>
              <a:t>carefully selected </a:t>
            </a:r>
            <a:r>
              <a:rPr lang="en-GB" sz="2000" b="0" i="0" u="none" strike="noStrike" cap="none" dirty="0">
                <a:solidFill>
                  <a:schemeClr val="tx1"/>
                </a:solidFill>
                <a:latin typeface="Gill Sans MT Condensed" panose="020B0506020104020203" pitchFamily="34" charset="0"/>
                <a:sym typeface="Arial"/>
              </a:rPr>
              <a:t>partners, across multiple disciplines, to ensure we are able to bring the right expertise in at the right time!</a:t>
            </a:r>
            <a:endParaRPr sz="1600" dirty="0">
              <a:solidFill>
                <a:schemeClr val="tx1"/>
              </a:solidFill>
              <a:latin typeface="Gill Sans MT Condensed" panose="020B0506020104020203" pitchFamily="34" charset="0"/>
            </a:endParaRPr>
          </a:p>
        </p:txBody>
      </p:sp>
      <p:pic>
        <p:nvPicPr>
          <p:cNvPr id="1026" name="Picture 2" descr="Branding Science">
            <a:extLst>
              <a:ext uri="{FF2B5EF4-FFF2-40B4-BE49-F238E27FC236}">
                <a16:creationId xmlns:a16="http://schemas.microsoft.com/office/drawing/2014/main" id="{62D78B1B-DB6A-58D2-9B15-6B157D79EB5B}"/>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129833" y="6294265"/>
            <a:ext cx="1129742" cy="3789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
          <a:extLst>
            <a:ext uri="{FF2B5EF4-FFF2-40B4-BE49-F238E27FC236}">
              <a16:creationId xmlns:a16="http://schemas.microsoft.com/office/drawing/2014/main" id="{A0115832-3047-995C-04B7-52B459A70414}"/>
            </a:ext>
          </a:extLst>
        </p:cNvPr>
        <p:cNvGrpSpPr/>
        <p:nvPr/>
      </p:nvGrpSpPr>
      <p:grpSpPr>
        <a:xfrm>
          <a:off x="0" y="0"/>
          <a:ext cx="0" cy="0"/>
          <a:chOff x="0" y="0"/>
          <a:chExt cx="0" cy="0"/>
        </a:xfrm>
      </p:grpSpPr>
      <p:sp>
        <p:nvSpPr>
          <p:cNvPr id="113" name="Google Shape;113;g31268b9cbc7_0_1">
            <a:extLst>
              <a:ext uri="{FF2B5EF4-FFF2-40B4-BE49-F238E27FC236}">
                <a16:creationId xmlns:a16="http://schemas.microsoft.com/office/drawing/2014/main" id="{3390FCDC-5E8E-ED44-0939-7CB4FA3C8BD7}"/>
              </a:ext>
            </a:extLst>
          </p:cNvPr>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Arial"/>
              <a:buNone/>
            </a:pPr>
            <a:r>
              <a:rPr lang="en-GB" dirty="0">
                <a:solidFill>
                  <a:schemeClr val="tx1"/>
                </a:solidFill>
                <a:latin typeface="Gill Sans MT Condensed" panose="020B0506020104020203" pitchFamily="34" charset="0"/>
              </a:rPr>
              <a:t>Our choice</a:t>
            </a:r>
            <a:endParaRPr dirty="0">
              <a:solidFill>
                <a:schemeClr val="tx1"/>
              </a:solidFill>
              <a:latin typeface="Gill Sans MT Condensed" panose="020B0506020104020203" pitchFamily="34" charset="0"/>
              <a:sym typeface="Arial"/>
            </a:endParaRPr>
          </a:p>
        </p:txBody>
      </p:sp>
      <p:sp>
        <p:nvSpPr>
          <p:cNvPr id="125" name="Google Shape;125;g31268b9cbc7_0_1">
            <a:extLst>
              <a:ext uri="{FF2B5EF4-FFF2-40B4-BE49-F238E27FC236}">
                <a16:creationId xmlns:a16="http://schemas.microsoft.com/office/drawing/2014/main" id="{8A372AD1-B9DB-CF9A-2E4C-141B61D2D73D}"/>
              </a:ext>
            </a:extLst>
          </p:cNvPr>
          <p:cNvSpPr txBox="1"/>
          <p:nvPr/>
        </p:nvSpPr>
        <p:spPr>
          <a:xfrm>
            <a:off x="1153991" y="2860595"/>
            <a:ext cx="13389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0" i="0" u="none" strike="noStrike" cap="none">
                <a:solidFill>
                  <a:srgbClr val="000000"/>
                </a:solidFill>
                <a:latin typeface="Gill Sans MT Condensed" panose="020B0506020104020203" pitchFamily="34" charset="0"/>
                <a:sym typeface="Arial"/>
              </a:rPr>
              <a:t>Experience</a:t>
            </a:r>
            <a:endParaRPr sz="1600">
              <a:latin typeface="Gill Sans MT Condensed" panose="020B0506020104020203" pitchFamily="34" charset="0"/>
            </a:endParaRPr>
          </a:p>
        </p:txBody>
      </p:sp>
      <p:sp>
        <p:nvSpPr>
          <p:cNvPr id="126" name="Google Shape;126;g31268b9cbc7_0_1">
            <a:extLst>
              <a:ext uri="{FF2B5EF4-FFF2-40B4-BE49-F238E27FC236}">
                <a16:creationId xmlns:a16="http://schemas.microsoft.com/office/drawing/2014/main" id="{CD3E8029-37FF-53E0-1AF8-6D460B7B4082}"/>
              </a:ext>
            </a:extLst>
          </p:cNvPr>
          <p:cNvSpPr txBox="1"/>
          <p:nvPr/>
        </p:nvSpPr>
        <p:spPr>
          <a:xfrm>
            <a:off x="4018804" y="2860595"/>
            <a:ext cx="13518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0" i="0" u="none" strike="noStrike" cap="none">
                <a:solidFill>
                  <a:srgbClr val="000000"/>
                </a:solidFill>
                <a:latin typeface="Gill Sans MT Condensed" panose="020B0506020104020203" pitchFamily="34" charset="0"/>
                <a:sym typeface="Arial"/>
              </a:rPr>
              <a:t>Intelligence</a:t>
            </a:r>
            <a:endParaRPr sz="1600">
              <a:latin typeface="Gill Sans MT Condensed" panose="020B0506020104020203" pitchFamily="34" charset="0"/>
            </a:endParaRPr>
          </a:p>
        </p:txBody>
      </p:sp>
      <p:sp>
        <p:nvSpPr>
          <p:cNvPr id="127" name="Google Shape;127;g31268b9cbc7_0_1">
            <a:extLst>
              <a:ext uri="{FF2B5EF4-FFF2-40B4-BE49-F238E27FC236}">
                <a16:creationId xmlns:a16="http://schemas.microsoft.com/office/drawing/2014/main" id="{478BEE8D-0056-9722-FDD2-EC54A8BC13AD}"/>
              </a:ext>
            </a:extLst>
          </p:cNvPr>
          <p:cNvSpPr txBox="1"/>
          <p:nvPr/>
        </p:nvSpPr>
        <p:spPr>
          <a:xfrm>
            <a:off x="6893235" y="2860595"/>
            <a:ext cx="11850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0" i="0" u="none" strike="noStrike" cap="none">
                <a:solidFill>
                  <a:srgbClr val="000000"/>
                </a:solidFill>
                <a:latin typeface="Gill Sans MT Condensed" panose="020B0506020104020203" pitchFamily="34" charset="0"/>
                <a:sym typeface="Arial"/>
              </a:rPr>
              <a:t>Activation</a:t>
            </a:r>
            <a:endParaRPr sz="1600">
              <a:latin typeface="Gill Sans MT Condensed" panose="020B0506020104020203" pitchFamily="34" charset="0"/>
            </a:endParaRPr>
          </a:p>
        </p:txBody>
      </p:sp>
      <p:sp>
        <p:nvSpPr>
          <p:cNvPr id="128" name="Google Shape;128;g31268b9cbc7_0_1">
            <a:extLst>
              <a:ext uri="{FF2B5EF4-FFF2-40B4-BE49-F238E27FC236}">
                <a16:creationId xmlns:a16="http://schemas.microsoft.com/office/drawing/2014/main" id="{8B0DA7B6-8C32-764D-906A-A58B250EE8F5}"/>
              </a:ext>
            </a:extLst>
          </p:cNvPr>
          <p:cNvSpPr txBox="1"/>
          <p:nvPr/>
        </p:nvSpPr>
        <p:spPr>
          <a:xfrm>
            <a:off x="9639425" y="2860595"/>
            <a:ext cx="1249200" cy="40006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b="0" i="0" u="none" strike="noStrike" cap="none">
                <a:solidFill>
                  <a:srgbClr val="000000"/>
                </a:solidFill>
                <a:latin typeface="Gill Sans MT Condensed" panose="020B0506020104020203" pitchFamily="34" charset="0"/>
                <a:sym typeface="Arial"/>
              </a:rPr>
              <a:t>Innovation</a:t>
            </a:r>
            <a:endParaRPr sz="1600">
              <a:latin typeface="Gill Sans MT Condensed" panose="020B0506020104020203" pitchFamily="34" charset="0"/>
            </a:endParaRPr>
          </a:p>
        </p:txBody>
      </p:sp>
      <p:sp>
        <p:nvSpPr>
          <p:cNvPr id="2" name="Google Shape;112;g31268b9cbc7_0_1">
            <a:extLst>
              <a:ext uri="{FF2B5EF4-FFF2-40B4-BE49-F238E27FC236}">
                <a16:creationId xmlns:a16="http://schemas.microsoft.com/office/drawing/2014/main" id="{E8554A67-44D8-CA4E-BF9B-940B1F7B02B6}"/>
              </a:ext>
            </a:extLst>
          </p:cNvPr>
          <p:cNvSpPr/>
          <p:nvPr/>
        </p:nvSpPr>
        <p:spPr>
          <a:xfrm>
            <a:off x="0" y="1851600"/>
            <a:ext cx="12185700" cy="50064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100" b="0" i="0" u="none" strike="noStrike" cap="none">
              <a:solidFill>
                <a:schemeClr val="lt1"/>
              </a:solidFill>
              <a:latin typeface="Calibri"/>
              <a:ea typeface="Calibri"/>
              <a:cs typeface="Calibri"/>
              <a:sym typeface="Calibri"/>
            </a:endParaRPr>
          </a:p>
        </p:txBody>
      </p:sp>
      <p:cxnSp>
        <p:nvCxnSpPr>
          <p:cNvPr id="131" name="Google Shape;131;g31268b9cbc7_0_1">
            <a:extLst>
              <a:ext uri="{FF2B5EF4-FFF2-40B4-BE49-F238E27FC236}">
                <a16:creationId xmlns:a16="http://schemas.microsoft.com/office/drawing/2014/main" id="{4C242D47-D039-5B88-E8D4-A44AA8645EC3}"/>
              </a:ext>
            </a:extLst>
          </p:cNvPr>
          <p:cNvCxnSpPr/>
          <p:nvPr/>
        </p:nvCxnSpPr>
        <p:spPr>
          <a:xfrm>
            <a:off x="0" y="3257962"/>
            <a:ext cx="12192000" cy="0"/>
          </a:xfrm>
          <a:prstGeom prst="straightConnector1">
            <a:avLst/>
          </a:prstGeom>
          <a:noFill/>
          <a:ln w="38100" cap="flat" cmpd="sng">
            <a:solidFill>
              <a:schemeClr val="bg1"/>
            </a:solidFill>
            <a:prstDash val="solid"/>
            <a:round/>
            <a:headEnd type="none" w="sm" len="sm"/>
            <a:tailEnd type="none" w="sm" len="sm"/>
          </a:ln>
        </p:spPr>
      </p:cxnSp>
      <p:sp>
        <p:nvSpPr>
          <p:cNvPr id="138" name="Google Shape;138;g31268b9cbc7_0_1">
            <a:extLst>
              <a:ext uri="{FF2B5EF4-FFF2-40B4-BE49-F238E27FC236}">
                <a16:creationId xmlns:a16="http://schemas.microsoft.com/office/drawing/2014/main" id="{882617F2-0EB5-275B-B08E-82D021F521A2}"/>
              </a:ext>
            </a:extLst>
          </p:cNvPr>
          <p:cNvSpPr txBox="1"/>
          <p:nvPr/>
        </p:nvSpPr>
        <p:spPr>
          <a:xfrm>
            <a:off x="400049" y="1946540"/>
            <a:ext cx="11112000" cy="132339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2000" dirty="0">
                <a:solidFill>
                  <a:schemeClr val="tx1"/>
                </a:solidFill>
                <a:latin typeface="Gill Sans MT Condensed" panose="020B0506020104020203" pitchFamily="34" charset="0"/>
              </a:rPr>
              <a:t>We love to work together on healthcare challenges, bringing our different ways of thinking along with our deep experience, and most importantly, our curiosity inspired by new opportunities.  But this isn’t just strategy, a </a:t>
            </a:r>
            <a:r>
              <a:rPr lang="en-GB" sz="2000" dirty="0" err="1">
                <a:solidFill>
                  <a:schemeClr val="tx1"/>
                </a:solidFill>
                <a:latin typeface="Gill Sans MT Condensed" panose="020B0506020104020203" pitchFamily="34" charset="0"/>
              </a:rPr>
              <a:t>powerpoint</a:t>
            </a:r>
            <a:r>
              <a:rPr lang="en-GB" sz="2000" dirty="0">
                <a:solidFill>
                  <a:schemeClr val="tx1"/>
                </a:solidFill>
                <a:latin typeface="Gill Sans MT Condensed" panose="020B0506020104020203" pitchFamily="34" charset="0"/>
              </a:rPr>
              <a:t> deck or a plan, but real and tangible change, whether at a proof of concept, a project or an organisational level.</a:t>
            </a:r>
          </a:p>
          <a:p>
            <a:pPr marL="0" marR="0" lvl="0" indent="0" algn="l" rtl="0">
              <a:lnSpc>
                <a:spcPct val="100000"/>
              </a:lnSpc>
              <a:spcBef>
                <a:spcPts val="0"/>
              </a:spcBef>
              <a:spcAft>
                <a:spcPts val="0"/>
              </a:spcAft>
              <a:buNone/>
            </a:pPr>
            <a:r>
              <a:rPr lang="en-GB" sz="2000" dirty="0">
                <a:solidFill>
                  <a:schemeClr val="tx1"/>
                </a:solidFill>
                <a:latin typeface="Gill Sans MT Condensed" panose="020B0506020104020203" pitchFamily="34" charset="0"/>
              </a:rPr>
              <a:t>Our core methodology is very simply expressed as:</a:t>
            </a:r>
            <a:endParaRPr sz="1600" dirty="0">
              <a:solidFill>
                <a:schemeClr val="tx1"/>
              </a:solidFill>
              <a:latin typeface="Gill Sans MT Condensed" panose="020B0506020104020203" pitchFamily="34" charset="0"/>
            </a:endParaRPr>
          </a:p>
        </p:txBody>
      </p:sp>
      <p:sp>
        <p:nvSpPr>
          <p:cNvPr id="3" name="Google Shape;273;p7">
            <a:extLst>
              <a:ext uri="{FF2B5EF4-FFF2-40B4-BE49-F238E27FC236}">
                <a16:creationId xmlns:a16="http://schemas.microsoft.com/office/drawing/2014/main" id="{B3641BDD-9099-997D-4B62-4547123E4E09}"/>
              </a:ext>
            </a:extLst>
          </p:cNvPr>
          <p:cNvSpPr txBox="1">
            <a:spLocks noGrp="1"/>
          </p:cNvSpPr>
          <p:nvPr>
            <p:ph type="body" idx="1"/>
          </p:nvPr>
        </p:nvSpPr>
        <p:spPr>
          <a:xfrm>
            <a:off x="698249" y="3588062"/>
            <a:ext cx="10515600" cy="4351338"/>
          </a:xfrm>
          <a:prstGeom prst="rect">
            <a:avLst/>
          </a:prstGeom>
          <a:noFill/>
          <a:ln>
            <a:noFill/>
          </a:ln>
        </p:spPr>
        <p:txBody>
          <a:bodyPr spcFirstLastPara="1" wrap="square" lIns="91425" tIns="45700" rIns="91425" bIns="45700" anchor="t" anchorCtr="0">
            <a:normAutofit/>
          </a:bodyPr>
          <a:lstStyle/>
          <a:p>
            <a:pPr marL="742950" lvl="0" indent="-742950" algn="l" rtl="0">
              <a:lnSpc>
                <a:spcPct val="150000"/>
              </a:lnSpc>
              <a:spcBef>
                <a:spcPts val="0"/>
              </a:spcBef>
              <a:spcAft>
                <a:spcPts val="0"/>
              </a:spcAft>
              <a:buClr>
                <a:schemeClr val="dk1"/>
              </a:buClr>
              <a:buSzPct val="162162"/>
              <a:buFont typeface="Arial"/>
              <a:buAutoNum type="arabicPeriod"/>
            </a:pPr>
            <a:r>
              <a:rPr lang="en-GB" sz="2000" dirty="0">
                <a:solidFill>
                  <a:schemeClr val="lt1"/>
                </a:solidFill>
                <a:latin typeface="Arial"/>
                <a:ea typeface="Arial"/>
                <a:cs typeface="Arial"/>
                <a:sym typeface="Arial"/>
              </a:rPr>
              <a:t>Understand the experience right now, </a:t>
            </a:r>
            <a:endParaRPr sz="1400" dirty="0"/>
          </a:p>
          <a:p>
            <a:pPr marL="742950" lvl="0" indent="-742950" algn="l" rtl="0">
              <a:lnSpc>
                <a:spcPct val="150000"/>
              </a:lnSpc>
              <a:spcBef>
                <a:spcPts val="0"/>
              </a:spcBef>
              <a:spcAft>
                <a:spcPts val="0"/>
              </a:spcAft>
              <a:buClr>
                <a:schemeClr val="dk1"/>
              </a:buClr>
              <a:buSzPct val="162162"/>
              <a:buFont typeface="Arial"/>
              <a:buAutoNum type="arabicPeriod"/>
            </a:pPr>
            <a:r>
              <a:rPr lang="en-GB" sz="2000" dirty="0">
                <a:solidFill>
                  <a:schemeClr val="lt1"/>
                </a:solidFill>
                <a:latin typeface="Arial"/>
                <a:ea typeface="Arial"/>
                <a:cs typeface="Arial"/>
                <a:sym typeface="Arial"/>
              </a:rPr>
              <a:t>Imagine what it could be, based on new thinking </a:t>
            </a:r>
            <a:endParaRPr sz="1400" dirty="0"/>
          </a:p>
          <a:p>
            <a:pPr marL="742950" lvl="0" indent="-742950" algn="l" rtl="0">
              <a:lnSpc>
                <a:spcPct val="150000"/>
              </a:lnSpc>
              <a:spcBef>
                <a:spcPts val="0"/>
              </a:spcBef>
              <a:spcAft>
                <a:spcPts val="0"/>
              </a:spcAft>
              <a:buClr>
                <a:schemeClr val="dk1"/>
              </a:buClr>
              <a:buSzPct val="162162"/>
              <a:buFont typeface="Arial"/>
              <a:buAutoNum type="arabicPeriod"/>
            </a:pPr>
            <a:r>
              <a:rPr lang="en-GB" sz="2000" dirty="0">
                <a:solidFill>
                  <a:schemeClr val="lt1"/>
                </a:solidFill>
                <a:latin typeface="Arial"/>
                <a:ea typeface="Arial"/>
                <a:cs typeface="Arial"/>
                <a:sym typeface="Arial"/>
              </a:rPr>
              <a:t>DESIGN DIFFERENT </a:t>
            </a:r>
            <a:endParaRPr sz="1400" dirty="0"/>
          </a:p>
          <a:p>
            <a:pPr marL="742950" lvl="0" indent="-742950" algn="l" rtl="0">
              <a:lnSpc>
                <a:spcPct val="150000"/>
              </a:lnSpc>
              <a:spcBef>
                <a:spcPts val="0"/>
              </a:spcBef>
              <a:spcAft>
                <a:spcPts val="0"/>
              </a:spcAft>
              <a:buClr>
                <a:schemeClr val="dk1"/>
              </a:buClr>
              <a:buSzPct val="162162"/>
              <a:buFont typeface="Arial"/>
              <a:buAutoNum type="arabicPeriod"/>
            </a:pPr>
            <a:r>
              <a:rPr lang="en-GB" sz="2000" dirty="0">
                <a:solidFill>
                  <a:schemeClr val="lt1"/>
                </a:solidFill>
                <a:latin typeface="Arial"/>
                <a:ea typeface="Arial"/>
                <a:cs typeface="Arial"/>
                <a:sym typeface="Arial"/>
              </a:rPr>
              <a:t>GET STARTED </a:t>
            </a:r>
            <a:endParaRPr sz="1400" dirty="0"/>
          </a:p>
          <a:p>
            <a:pPr marL="742950" lvl="0" indent="-742950" algn="l" rtl="0">
              <a:lnSpc>
                <a:spcPct val="150000"/>
              </a:lnSpc>
              <a:spcBef>
                <a:spcPts val="0"/>
              </a:spcBef>
              <a:spcAft>
                <a:spcPts val="0"/>
              </a:spcAft>
              <a:buClr>
                <a:schemeClr val="dk1"/>
              </a:buClr>
              <a:buSzPct val="162162"/>
              <a:buFont typeface="Arial"/>
              <a:buAutoNum type="arabicPeriod"/>
            </a:pPr>
            <a:r>
              <a:rPr lang="en-GB" sz="2000" dirty="0">
                <a:solidFill>
                  <a:schemeClr val="lt1"/>
                </a:solidFill>
                <a:latin typeface="Arial"/>
                <a:ea typeface="Arial"/>
                <a:cs typeface="Arial"/>
                <a:sym typeface="Arial"/>
              </a:rPr>
              <a:t>And learn how to make it even better</a:t>
            </a:r>
            <a:endParaRPr sz="1200" dirty="0">
              <a:solidFill>
                <a:schemeClr val="lt1"/>
              </a:solidFill>
              <a:latin typeface="Arial"/>
              <a:ea typeface="Arial"/>
              <a:cs typeface="Arial"/>
              <a:sym typeface="Arial"/>
            </a:endParaRPr>
          </a:p>
        </p:txBody>
      </p:sp>
      <p:sp>
        <p:nvSpPr>
          <p:cNvPr id="4" name="Google Shape;274;p7">
            <a:extLst>
              <a:ext uri="{FF2B5EF4-FFF2-40B4-BE49-F238E27FC236}">
                <a16:creationId xmlns:a16="http://schemas.microsoft.com/office/drawing/2014/main" id="{89B4EA41-D6BD-E17C-450C-8FEA7720916B}"/>
              </a:ext>
            </a:extLst>
          </p:cNvPr>
          <p:cNvSpPr txBox="1"/>
          <p:nvPr/>
        </p:nvSpPr>
        <p:spPr>
          <a:xfrm>
            <a:off x="6526893" y="5763731"/>
            <a:ext cx="2657929" cy="1046400"/>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None/>
            </a:pPr>
            <a:r>
              <a:rPr lang="en-GB" sz="1600" b="0" i="0" u="none" strike="noStrike" cap="none" dirty="0">
                <a:solidFill>
                  <a:schemeClr val="lt1"/>
                </a:solidFill>
                <a:latin typeface="Arial"/>
                <a:ea typeface="Arial"/>
                <a:cs typeface="Arial"/>
                <a:sym typeface="Arial"/>
              </a:rPr>
              <a:t>“The Way To Get Started Is To Quit Talking And Begin Doing.”</a:t>
            </a:r>
            <a:endParaRPr sz="1050" dirty="0"/>
          </a:p>
          <a:p>
            <a:pPr marL="0" marR="0" lvl="0" indent="0" algn="r" rtl="0">
              <a:lnSpc>
                <a:spcPct val="100000"/>
              </a:lnSpc>
              <a:spcBef>
                <a:spcPts val="0"/>
              </a:spcBef>
              <a:spcAft>
                <a:spcPts val="0"/>
              </a:spcAft>
              <a:buNone/>
            </a:pPr>
            <a:r>
              <a:rPr lang="en-GB" sz="1200" b="0" i="0" u="none" strike="noStrike" cap="none" dirty="0">
                <a:solidFill>
                  <a:schemeClr val="lt1"/>
                </a:solidFill>
                <a:latin typeface="Arial"/>
                <a:ea typeface="Arial"/>
                <a:cs typeface="Arial"/>
                <a:sym typeface="Arial"/>
              </a:rPr>
              <a:t>Walt Disney</a:t>
            </a:r>
            <a:endParaRPr sz="1200" b="0" i="0" u="none" strike="noStrike" cap="none" dirty="0">
              <a:solidFill>
                <a:schemeClr val="lt1"/>
              </a:solidFill>
              <a:latin typeface="Arial"/>
              <a:ea typeface="Arial"/>
              <a:cs typeface="Arial"/>
              <a:sym typeface="Arial"/>
            </a:endParaRPr>
          </a:p>
        </p:txBody>
      </p:sp>
      <p:pic>
        <p:nvPicPr>
          <p:cNvPr id="5" name="Google Shape;275;p7" descr="Walt Disney by MinionFan1024 on DeviantArt">
            <a:extLst>
              <a:ext uri="{FF2B5EF4-FFF2-40B4-BE49-F238E27FC236}">
                <a16:creationId xmlns:a16="http://schemas.microsoft.com/office/drawing/2014/main" id="{21AE28D8-7288-4C49-F7F3-B5811F6B45ED}"/>
              </a:ext>
            </a:extLst>
          </p:cNvPr>
          <p:cNvPicPr preferRelativeResize="0"/>
          <p:nvPr/>
        </p:nvPicPr>
        <p:blipFill rotWithShape="1">
          <a:blip r:embed="rId3">
            <a:alphaModFix/>
          </a:blip>
          <a:srcRect/>
          <a:stretch/>
        </p:blipFill>
        <p:spPr>
          <a:xfrm>
            <a:off x="8966200" y="2571750"/>
            <a:ext cx="3219450" cy="4286250"/>
          </a:xfrm>
          <a:prstGeom prst="rect">
            <a:avLst/>
          </a:prstGeom>
          <a:noFill/>
          <a:ln>
            <a:noFill/>
          </a:ln>
        </p:spPr>
      </p:pic>
    </p:spTree>
    <p:extLst>
      <p:ext uri="{BB962C8B-B14F-4D97-AF65-F5344CB8AC3E}">
        <p14:creationId xmlns:p14="http://schemas.microsoft.com/office/powerpoint/2010/main" val="3878094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8052</TotalTime>
  <Words>861</Words>
  <Application>Microsoft Office PowerPoint</Application>
  <PresentationFormat>Widescreen</PresentationFormat>
  <Paragraphs>98</Paragraphs>
  <Slides>11</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Gill Sans MT Condensed</vt:lpstr>
      <vt:lpstr>Office Theme</vt:lpstr>
      <vt:lpstr>PowerPoint Presentation</vt:lpstr>
      <vt:lpstr>OUR MISSION</vt:lpstr>
      <vt:lpstr>Why Invosphere? – we know how to make innovation successful</vt:lpstr>
      <vt:lpstr>Our experience</vt:lpstr>
      <vt:lpstr>Our experience</vt:lpstr>
      <vt:lpstr>Our impact</vt:lpstr>
      <vt:lpstr>Our team</vt:lpstr>
      <vt:lpstr>Our connections</vt:lpstr>
      <vt:lpstr>Our choice</vt:lpstr>
      <vt:lpstr>So, what’s the problem?</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ross taylor</dc:creator>
  <cp:lastModifiedBy>ross taylor</cp:lastModifiedBy>
  <cp:revision>5</cp:revision>
  <cp:lastPrinted>2024-11-15T16:32:27Z</cp:lastPrinted>
  <dcterms:created xsi:type="dcterms:W3CDTF">2024-01-31T13:04:29Z</dcterms:created>
  <dcterms:modified xsi:type="dcterms:W3CDTF">2024-11-21T14:00:57Z</dcterms:modified>
</cp:coreProperties>
</file>